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6" r:id="rId4"/>
    <p:sldMasterId id="2147483907" r:id="rId5"/>
    <p:sldMasterId id="2147483920" r:id="rId6"/>
  </p:sldMasterIdLst>
  <p:notesMasterIdLst>
    <p:notesMasterId r:id="rId37"/>
  </p:notesMasterIdLst>
  <p:handoutMasterIdLst>
    <p:handoutMasterId r:id="rId38"/>
  </p:handoutMasterIdLst>
  <p:sldIdLst>
    <p:sldId id="1310" r:id="rId7"/>
    <p:sldId id="1624" r:id="rId8"/>
    <p:sldId id="1626" r:id="rId9"/>
    <p:sldId id="1627" r:id="rId10"/>
    <p:sldId id="1628" r:id="rId11"/>
    <p:sldId id="1629" r:id="rId12"/>
    <p:sldId id="1630" r:id="rId13"/>
    <p:sldId id="1631" r:id="rId14"/>
    <p:sldId id="1632" r:id="rId15"/>
    <p:sldId id="1633" r:id="rId16"/>
    <p:sldId id="1634" r:id="rId17"/>
    <p:sldId id="1635" r:id="rId18"/>
    <p:sldId id="1636" r:id="rId19"/>
    <p:sldId id="1637" r:id="rId20"/>
    <p:sldId id="1638" r:id="rId21"/>
    <p:sldId id="1639" r:id="rId22"/>
    <p:sldId id="1640" r:id="rId23"/>
    <p:sldId id="1641" r:id="rId24"/>
    <p:sldId id="1642" r:id="rId25"/>
    <p:sldId id="1643" r:id="rId26"/>
    <p:sldId id="1645" r:id="rId27"/>
    <p:sldId id="1646" r:id="rId28"/>
    <p:sldId id="1647" r:id="rId29"/>
    <p:sldId id="1648" r:id="rId30"/>
    <p:sldId id="1649" r:id="rId31"/>
    <p:sldId id="1650" r:id="rId32"/>
    <p:sldId id="1652" r:id="rId33"/>
    <p:sldId id="1653" r:id="rId34"/>
    <p:sldId id="1651" r:id="rId35"/>
    <p:sldId id="1588" r:id="rId36"/>
  </p:sldIdLst>
  <p:sldSz cx="9144000" cy="5143500" type="screen16x9"/>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rry-Hoey, Susanna" initials="SP" lastIdx="0" clrIdx="0"/>
  <p:cmAuthor id="1" name="Charles Sommerhauser -X (csommerh - HUSTED COMMUNICATIONS at Cisco)" initials="CS-(-HCaC" lastIdx="0" clrIdx="1"/>
  <p:cmAuthor id="2" name="Matthew" initials="M" lastIdx="2" clrIdx="2">
    <p:extLst>
      <p:ext uri="{19B8F6BF-5375-455C-9EA6-DF929625EA0E}">
        <p15:presenceInfo xmlns:p15="http://schemas.microsoft.com/office/powerpoint/2012/main" userId="S::mkorn@presidio.com::6bdcf71a-05b6-4ffe-9eb5-dfc6d6dbd7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FF9A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6C4BE6-F119-413B-A0F8-06A3E995A70B}" v="10" dt="2020-10-27T15:39:09.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5" autoAdjust="0"/>
    <p:restoredTop sz="94660"/>
  </p:normalViewPr>
  <p:slideViewPr>
    <p:cSldViewPr snapToGrid="0">
      <p:cViewPr varScale="1">
        <p:scale>
          <a:sx n="142" d="100"/>
          <a:sy n="142" d="100"/>
        </p:scale>
        <p:origin x="936" y="120"/>
      </p:cViewPr>
      <p:guideLst>
        <p:guide orient="horz" pos="164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204-4098-B506-525289481735}"/>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204-4098-B506-525289481735}"/>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204-4098-B506-525289481735}"/>
            </c:ext>
          </c:extLst>
        </c:ser>
        <c:dLbls>
          <c:showLegendKey val="0"/>
          <c:showVal val="0"/>
          <c:showCatName val="0"/>
          <c:showSerName val="0"/>
          <c:showPercent val="0"/>
          <c:showBubbleSize val="0"/>
        </c:dLbls>
        <c:gapWidth val="150"/>
        <c:axId val="545072640"/>
        <c:axId val="645311400"/>
      </c:barChart>
      <c:catAx>
        <c:axId val="545072640"/>
        <c:scaling>
          <c:orientation val="minMax"/>
        </c:scaling>
        <c:delete val="0"/>
        <c:axPos val="b"/>
        <c:numFmt formatCode="General" sourceLinked="0"/>
        <c:majorTickMark val="none"/>
        <c:minorTickMark val="none"/>
        <c:tickLblPos val="nextTo"/>
        <c:crossAx val="645311400"/>
        <c:crosses val="autoZero"/>
        <c:auto val="1"/>
        <c:lblAlgn val="ctr"/>
        <c:lblOffset val="100"/>
        <c:noMultiLvlLbl val="0"/>
      </c:catAx>
      <c:valAx>
        <c:axId val="645311400"/>
        <c:scaling>
          <c:orientation val="minMax"/>
        </c:scaling>
        <c:delete val="0"/>
        <c:axPos val="l"/>
        <c:majorGridlines/>
        <c:numFmt formatCode="General" sourceLinked="1"/>
        <c:majorTickMark val="none"/>
        <c:minorTickMark val="none"/>
        <c:tickLblPos val="nextTo"/>
        <c:crossAx val="545072640"/>
        <c:crosses val="autoZero"/>
        <c:crossBetween val="between"/>
      </c:valAx>
    </c:plotArea>
    <c:legend>
      <c:legendPos val="r"/>
      <c:overlay val="0"/>
    </c:legend>
    <c:plotVisOnly val="1"/>
    <c:dispBlanksAs val="gap"/>
    <c:showDLblsOverMax val="0"/>
  </c:chart>
  <c:txPr>
    <a:bodyPr/>
    <a:lstStyle/>
    <a:p>
      <a:pPr>
        <a:defRPr sz="1000">
          <a:solidFill>
            <a:schemeClr val="accent5"/>
          </a:solidFill>
          <a:latin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797-CD4C-9BEE-CECD39E2173C}"/>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797-CD4C-9BEE-CECD39E2173C}"/>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797-CD4C-9BEE-CECD39E2173C}"/>
            </c:ext>
          </c:extLst>
        </c:ser>
        <c:dLbls>
          <c:showLegendKey val="0"/>
          <c:showVal val="0"/>
          <c:showCatName val="0"/>
          <c:showSerName val="0"/>
          <c:showPercent val="0"/>
          <c:showBubbleSize val="0"/>
        </c:dLbls>
        <c:gapWidth val="150"/>
        <c:axId val="645309440"/>
        <c:axId val="645311792"/>
      </c:barChart>
      <c:catAx>
        <c:axId val="645309440"/>
        <c:scaling>
          <c:orientation val="minMax"/>
        </c:scaling>
        <c:delete val="0"/>
        <c:axPos val="b"/>
        <c:numFmt formatCode="General" sourceLinked="0"/>
        <c:majorTickMark val="none"/>
        <c:minorTickMark val="none"/>
        <c:tickLblPos val="nextTo"/>
        <c:crossAx val="645311792"/>
        <c:crosses val="autoZero"/>
        <c:auto val="1"/>
        <c:lblAlgn val="ctr"/>
        <c:lblOffset val="100"/>
        <c:noMultiLvlLbl val="0"/>
      </c:catAx>
      <c:valAx>
        <c:axId val="645311792"/>
        <c:scaling>
          <c:orientation val="minMax"/>
        </c:scaling>
        <c:delete val="0"/>
        <c:axPos val="l"/>
        <c:majorGridlines/>
        <c:numFmt formatCode="General" sourceLinked="1"/>
        <c:majorTickMark val="none"/>
        <c:minorTickMark val="none"/>
        <c:tickLblPos val="nextTo"/>
        <c:crossAx val="645309440"/>
        <c:crosses val="autoZero"/>
        <c:crossBetween val="between"/>
      </c:valAx>
    </c:plotArea>
    <c:legend>
      <c:legendPos val="r"/>
      <c:overlay val="0"/>
    </c:legend>
    <c:plotVisOnly val="1"/>
    <c:dispBlanksAs val="gap"/>
    <c:showDLblsOverMax val="0"/>
  </c:chart>
  <c:txPr>
    <a:bodyPr/>
    <a:lstStyle/>
    <a:p>
      <a:pPr>
        <a:defRPr sz="1000">
          <a:solidFill>
            <a:schemeClr val="accent5"/>
          </a:solidFill>
          <a:latin typeface="Arial"/>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21-01-13T14:21:53.165" idx="1">
    <p:pos x="10" y="10"/>
    <p:text/>
    <p:extLst>
      <p:ext uri="{C676402C-5697-4E1C-873F-D02D1690AC5C}">
        <p15:threadingInfo xmlns:p15="http://schemas.microsoft.com/office/powerpoint/2012/main" timeZoneBias="300"/>
      </p:ext>
    </p:extLst>
  </p:cm>
  <p:cm authorId="2" dt="2021-01-13T14:21:53.235" idx="2">
    <p:pos x="106" y="106"/>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609D30-313C-344F-A46D-D7F07EB9524E}" type="datetimeFigureOut">
              <a:rPr lang="en-US" smtClean="0"/>
              <a:t>1/13/2021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DC722F-460A-4047-9D7C-ABCA98126723}" type="slidenum">
              <a:rPr lang="en-US" smtClean="0"/>
              <a:t>‹#›</a:t>
            </a:fld>
            <a:endParaRPr lang="en-US"/>
          </a:p>
        </p:txBody>
      </p:sp>
    </p:spTree>
    <p:extLst>
      <p:ext uri="{BB962C8B-B14F-4D97-AF65-F5344CB8AC3E}">
        <p14:creationId xmlns:p14="http://schemas.microsoft.com/office/powerpoint/2010/main" val="30888678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908BED-AB04-4D43-8656-E9835350A064}" type="datetimeFigureOut">
              <a:rPr lang="en-US" smtClean="0"/>
              <a:t>1/13/2021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0CE980-1325-2E4C-9E6B-692CF19E3827}" type="slidenum">
              <a:rPr lang="en-US" smtClean="0"/>
              <a:t>‹#›</a:t>
            </a:fld>
            <a:endParaRPr lang="en-US"/>
          </a:p>
        </p:txBody>
      </p:sp>
      <p:sp>
        <p:nvSpPr>
          <p:cNvPr id="8" name="btfpLayoutConfig" hidden="1"/>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overall_1_132126225031291625 columns_3_132126225031291625 </a:t>
            </a:r>
          </a:p>
        </p:txBody>
      </p:sp>
    </p:spTree>
    <p:extLst>
      <p:ext uri="{BB962C8B-B14F-4D97-AF65-F5344CB8AC3E}">
        <p14:creationId xmlns:p14="http://schemas.microsoft.com/office/powerpoint/2010/main" val="3302136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lnSpc>
        <a:spcPct val="150000"/>
      </a:lnSpc>
      <a:defRPr sz="1200" kern="1200">
        <a:solidFill>
          <a:schemeClr val="tx1"/>
        </a:solidFill>
        <a:latin typeface="+mn-lt"/>
        <a:ea typeface="+mn-ea"/>
        <a:cs typeface="+mn-cs"/>
      </a:defRPr>
    </a:lvl1pPr>
    <a:lvl2pPr marL="457200" algn="l" defTabSz="457200" rtl="0" eaLnBrk="1" latinLnBrk="0" hangingPunct="1">
      <a:lnSpc>
        <a:spcPct val="150000"/>
      </a:lnSpc>
      <a:defRPr sz="1200" kern="1200">
        <a:solidFill>
          <a:schemeClr val="tx1"/>
        </a:solidFill>
        <a:latin typeface="+mn-lt"/>
        <a:ea typeface="+mn-ea"/>
        <a:cs typeface="+mn-cs"/>
      </a:defRPr>
    </a:lvl2pPr>
    <a:lvl3pPr marL="914400" algn="l" defTabSz="457200" rtl="0" eaLnBrk="1" latinLnBrk="0" hangingPunct="1">
      <a:lnSpc>
        <a:spcPct val="150000"/>
      </a:lnSpc>
      <a:defRPr sz="1200" kern="1200">
        <a:solidFill>
          <a:schemeClr val="tx1"/>
        </a:solidFill>
        <a:latin typeface="+mn-lt"/>
        <a:ea typeface="+mn-ea"/>
        <a:cs typeface="+mn-cs"/>
      </a:defRPr>
    </a:lvl3pPr>
    <a:lvl4pPr marL="1371600" algn="l" defTabSz="457200" rtl="0" eaLnBrk="1" latinLnBrk="0" hangingPunct="1">
      <a:lnSpc>
        <a:spcPct val="150000"/>
      </a:lnSpc>
      <a:defRPr sz="1200" kern="1200">
        <a:solidFill>
          <a:schemeClr val="tx1"/>
        </a:solidFill>
        <a:latin typeface="+mn-lt"/>
        <a:ea typeface="+mn-ea"/>
        <a:cs typeface="+mn-cs"/>
      </a:defRPr>
    </a:lvl4pPr>
    <a:lvl5pPr marL="1828800" algn="l" defTabSz="457200" rtl="0" eaLnBrk="1" latinLnBrk="0" hangingPunct="1">
      <a:lnSpc>
        <a:spcPct val="150000"/>
      </a:lnSpc>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0CE980-1325-2E4C-9E6B-692CF19E382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187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10</a:t>
            </a:fld>
            <a:endParaRPr lang="en-US" dirty="0"/>
          </a:p>
        </p:txBody>
      </p:sp>
    </p:spTree>
    <p:extLst>
      <p:ext uri="{BB962C8B-B14F-4D97-AF65-F5344CB8AC3E}">
        <p14:creationId xmlns:p14="http://schemas.microsoft.com/office/powerpoint/2010/main" val="3339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11</a:t>
            </a:fld>
            <a:endParaRPr lang="en-US" dirty="0"/>
          </a:p>
        </p:txBody>
      </p:sp>
    </p:spTree>
    <p:extLst>
      <p:ext uri="{BB962C8B-B14F-4D97-AF65-F5344CB8AC3E}">
        <p14:creationId xmlns:p14="http://schemas.microsoft.com/office/powerpoint/2010/main" val="83599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12</a:t>
            </a:fld>
            <a:endParaRPr lang="en-US" dirty="0"/>
          </a:p>
        </p:txBody>
      </p:sp>
    </p:spTree>
    <p:extLst>
      <p:ext uri="{BB962C8B-B14F-4D97-AF65-F5344CB8AC3E}">
        <p14:creationId xmlns:p14="http://schemas.microsoft.com/office/powerpoint/2010/main" val="1993139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13</a:t>
            </a:fld>
            <a:endParaRPr lang="en-US" dirty="0"/>
          </a:p>
        </p:txBody>
      </p:sp>
    </p:spTree>
    <p:extLst>
      <p:ext uri="{BB962C8B-B14F-4D97-AF65-F5344CB8AC3E}">
        <p14:creationId xmlns:p14="http://schemas.microsoft.com/office/powerpoint/2010/main" val="292696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14</a:t>
            </a:fld>
            <a:endParaRPr lang="en-US" dirty="0"/>
          </a:p>
        </p:txBody>
      </p:sp>
    </p:spTree>
    <p:extLst>
      <p:ext uri="{BB962C8B-B14F-4D97-AF65-F5344CB8AC3E}">
        <p14:creationId xmlns:p14="http://schemas.microsoft.com/office/powerpoint/2010/main" val="281565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15</a:t>
            </a:fld>
            <a:endParaRPr lang="en-US" dirty="0"/>
          </a:p>
        </p:txBody>
      </p:sp>
    </p:spTree>
    <p:extLst>
      <p:ext uri="{BB962C8B-B14F-4D97-AF65-F5344CB8AC3E}">
        <p14:creationId xmlns:p14="http://schemas.microsoft.com/office/powerpoint/2010/main" val="4282168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16</a:t>
            </a:fld>
            <a:endParaRPr lang="en-US" dirty="0"/>
          </a:p>
        </p:txBody>
      </p:sp>
    </p:spTree>
    <p:extLst>
      <p:ext uri="{BB962C8B-B14F-4D97-AF65-F5344CB8AC3E}">
        <p14:creationId xmlns:p14="http://schemas.microsoft.com/office/powerpoint/2010/main" val="2962314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17</a:t>
            </a:fld>
            <a:endParaRPr lang="en-US" dirty="0"/>
          </a:p>
        </p:txBody>
      </p:sp>
    </p:spTree>
    <p:extLst>
      <p:ext uri="{BB962C8B-B14F-4D97-AF65-F5344CB8AC3E}">
        <p14:creationId xmlns:p14="http://schemas.microsoft.com/office/powerpoint/2010/main" val="886382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18</a:t>
            </a:fld>
            <a:endParaRPr lang="en-US" dirty="0"/>
          </a:p>
        </p:txBody>
      </p:sp>
    </p:spTree>
    <p:extLst>
      <p:ext uri="{BB962C8B-B14F-4D97-AF65-F5344CB8AC3E}">
        <p14:creationId xmlns:p14="http://schemas.microsoft.com/office/powerpoint/2010/main" val="1206813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19</a:t>
            </a:fld>
            <a:endParaRPr lang="en-US" dirty="0"/>
          </a:p>
        </p:txBody>
      </p:sp>
    </p:spTree>
    <p:extLst>
      <p:ext uri="{BB962C8B-B14F-4D97-AF65-F5344CB8AC3E}">
        <p14:creationId xmlns:p14="http://schemas.microsoft.com/office/powerpoint/2010/main" val="55786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a:t>
            </a:fld>
            <a:endParaRPr lang="en-US" dirty="0"/>
          </a:p>
        </p:txBody>
      </p:sp>
    </p:spTree>
    <p:extLst>
      <p:ext uri="{BB962C8B-B14F-4D97-AF65-F5344CB8AC3E}">
        <p14:creationId xmlns:p14="http://schemas.microsoft.com/office/powerpoint/2010/main" val="2012065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20</a:t>
            </a:fld>
            <a:endParaRPr lang="en-US" dirty="0"/>
          </a:p>
        </p:txBody>
      </p:sp>
    </p:spTree>
    <p:extLst>
      <p:ext uri="{BB962C8B-B14F-4D97-AF65-F5344CB8AC3E}">
        <p14:creationId xmlns:p14="http://schemas.microsoft.com/office/powerpoint/2010/main" val="3680925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21</a:t>
            </a:fld>
            <a:endParaRPr lang="en-US" dirty="0"/>
          </a:p>
        </p:txBody>
      </p:sp>
    </p:spTree>
    <p:extLst>
      <p:ext uri="{BB962C8B-B14F-4D97-AF65-F5344CB8AC3E}">
        <p14:creationId xmlns:p14="http://schemas.microsoft.com/office/powerpoint/2010/main" val="713888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22</a:t>
            </a:fld>
            <a:endParaRPr lang="en-US" dirty="0"/>
          </a:p>
        </p:txBody>
      </p:sp>
    </p:spTree>
    <p:extLst>
      <p:ext uri="{BB962C8B-B14F-4D97-AF65-F5344CB8AC3E}">
        <p14:creationId xmlns:p14="http://schemas.microsoft.com/office/powerpoint/2010/main" val="370303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23</a:t>
            </a:fld>
            <a:endParaRPr lang="en-US" dirty="0"/>
          </a:p>
        </p:txBody>
      </p:sp>
    </p:spTree>
    <p:extLst>
      <p:ext uri="{BB962C8B-B14F-4D97-AF65-F5344CB8AC3E}">
        <p14:creationId xmlns:p14="http://schemas.microsoft.com/office/powerpoint/2010/main" val="114618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24</a:t>
            </a:fld>
            <a:endParaRPr lang="en-US" dirty="0"/>
          </a:p>
        </p:txBody>
      </p:sp>
    </p:spTree>
    <p:extLst>
      <p:ext uri="{BB962C8B-B14F-4D97-AF65-F5344CB8AC3E}">
        <p14:creationId xmlns:p14="http://schemas.microsoft.com/office/powerpoint/2010/main" val="937316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25</a:t>
            </a:fld>
            <a:endParaRPr lang="en-US" dirty="0"/>
          </a:p>
        </p:txBody>
      </p:sp>
    </p:spTree>
    <p:extLst>
      <p:ext uri="{BB962C8B-B14F-4D97-AF65-F5344CB8AC3E}">
        <p14:creationId xmlns:p14="http://schemas.microsoft.com/office/powerpoint/2010/main" val="2640430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26</a:t>
            </a:fld>
            <a:endParaRPr lang="en-US" dirty="0"/>
          </a:p>
        </p:txBody>
      </p:sp>
    </p:spTree>
    <p:extLst>
      <p:ext uri="{BB962C8B-B14F-4D97-AF65-F5344CB8AC3E}">
        <p14:creationId xmlns:p14="http://schemas.microsoft.com/office/powerpoint/2010/main" val="2635125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27</a:t>
            </a:fld>
            <a:endParaRPr lang="en-US" dirty="0"/>
          </a:p>
        </p:txBody>
      </p:sp>
    </p:spTree>
    <p:extLst>
      <p:ext uri="{BB962C8B-B14F-4D97-AF65-F5344CB8AC3E}">
        <p14:creationId xmlns:p14="http://schemas.microsoft.com/office/powerpoint/2010/main" val="179792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28</a:t>
            </a:fld>
            <a:endParaRPr lang="en-US" dirty="0"/>
          </a:p>
        </p:txBody>
      </p:sp>
    </p:spTree>
    <p:extLst>
      <p:ext uri="{BB962C8B-B14F-4D97-AF65-F5344CB8AC3E}">
        <p14:creationId xmlns:p14="http://schemas.microsoft.com/office/powerpoint/2010/main" val="1782949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29</a:t>
            </a:fld>
            <a:endParaRPr lang="en-US" dirty="0"/>
          </a:p>
        </p:txBody>
      </p:sp>
    </p:spTree>
    <p:extLst>
      <p:ext uri="{BB962C8B-B14F-4D97-AF65-F5344CB8AC3E}">
        <p14:creationId xmlns:p14="http://schemas.microsoft.com/office/powerpoint/2010/main" val="310272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3</a:t>
            </a:fld>
            <a:endParaRPr lang="en-US" dirty="0"/>
          </a:p>
        </p:txBody>
      </p:sp>
    </p:spTree>
    <p:extLst>
      <p:ext uri="{BB962C8B-B14F-4D97-AF65-F5344CB8AC3E}">
        <p14:creationId xmlns:p14="http://schemas.microsoft.com/office/powerpoint/2010/main" val="3635896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0CE980-1325-2E4C-9E6B-692CF19E382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5463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4</a:t>
            </a:fld>
            <a:endParaRPr lang="en-US" dirty="0"/>
          </a:p>
        </p:txBody>
      </p:sp>
    </p:spTree>
    <p:extLst>
      <p:ext uri="{BB962C8B-B14F-4D97-AF65-F5344CB8AC3E}">
        <p14:creationId xmlns:p14="http://schemas.microsoft.com/office/powerpoint/2010/main" val="142466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5</a:t>
            </a:fld>
            <a:endParaRPr lang="en-US" dirty="0"/>
          </a:p>
        </p:txBody>
      </p:sp>
    </p:spTree>
    <p:extLst>
      <p:ext uri="{BB962C8B-B14F-4D97-AF65-F5344CB8AC3E}">
        <p14:creationId xmlns:p14="http://schemas.microsoft.com/office/powerpoint/2010/main" val="99950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6</a:t>
            </a:fld>
            <a:endParaRPr lang="en-US" dirty="0"/>
          </a:p>
        </p:txBody>
      </p:sp>
    </p:spTree>
    <p:extLst>
      <p:ext uri="{BB962C8B-B14F-4D97-AF65-F5344CB8AC3E}">
        <p14:creationId xmlns:p14="http://schemas.microsoft.com/office/powerpoint/2010/main" val="35609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7</a:t>
            </a:fld>
            <a:endParaRPr lang="en-US" dirty="0"/>
          </a:p>
        </p:txBody>
      </p:sp>
    </p:spTree>
    <p:extLst>
      <p:ext uri="{BB962C8B-B14F-4D97-AF65-F5344CB8AC3E}">
        <p14:creationId xmlns:p14="http://schemas.microsoft.com/office/powerpoint/2010/main" val="52203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8</a:t>
            </a:fld>
            <a:endParaRPr lang="en-US" dirty="0"/>
          </a:p>
        </p:txBody>
      </p:sp>
    </p:spTree>
    <p:extLst>
      <p:ext uri="{BB962C8B-B14F-4D97-AF65-F5344CB8AC3E}">
        <p14:creationId xmlns:p14="http://schemas.microsoft.com/office/powerpoint/2010/main" val="734161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 completely managed service; you operate in a dynamic, on-demand mode, with all of the flexibility, agility and scalability of cloud based infrastructure. Presidio ensures RI’s are applied to running instances 100% of the time eliminating waste and maximizing cost reduction.</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Eliminates the time and operational overhead associated with usage and RI forecasting, RI type and term analysis, technical risk management, and financial risk and ROI analysis.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Presidio redistributes any/all unused/under-utilized RI’s through our framework, eliminating your burden of selling on the AWS marketplace, tracking transactions, distributing internal credits and associated management.</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Enhanced and Customized Billing/Performance optimization reporting</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pPr>
            <a:r>
              <a:rPr lang="en-US" sz="1200" dirty="0">
                <a:latin typeface="+mn-lt"/>
                <a:ea typeface="Calibri" panose="020F0502020204030204" pitchFamily="34" charset="0"/>
                <a:cs typeface="Times New Roman" panose="02020603050405020304" pitchFamily="18" charset="0"/>
              </a:rPr>
              <a:t>Access to Presidio/AWS Solution Architects </a:t>
            </a:r>
          </a:p>
          <a:p>
            <a:pPr>
              <a:lnSpc>
                <a:spcPct val="107000"/>
              </a:lnSpc>
              <a:spcBef>
                <a:spcPts val="600"/>
              </a:spcBef>
            </a:pPr>
            <a:endParaRPr lang="en-US" sz="1200" dirty="0">
              <a:latin typeface="+mn-lt"/>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US" sz="1200" dirty="0">
                <a:latin typeface="+mn-lt"/>
                <a:ea typeface="Calibri" panose="020F0502020204030204" pitchFamily="34" charset="0"/>
                <a:cs typeface="Times New Roman" panose="02020603050405020304" pitchFamily="18" charset="0"/>
              </a:rPr>
              <a:t>Presidio will provide full access to all reporting data via CloudHealth</a:t>
            </a:r>
          </a:p>
          <a:p>
            <a:endParaRPr lang="en-US" dirty="0"/>
          </a:p>
        </p:txBody>
      </p:sp>
      <p:sp>
        <p:nvSpPr>
          <p:cNvPr id="4" name="Slide Number Placeholder 3"/>
          <p:cNvSpPr>
            <a:spLocks noGrp="1"/>
          </p:cNvSpPr>
          <p:nvPr>
            <p:ph type="sldNum" sz="quarter" idx="5"/>
          </p:nvPr>
        </p:nvSpPr>
        <p:spPr/>
        <p:txBody>
          <a:bodyPr/>
          <a:lstStyle/>
          <a:p>
            <a:fld id="{060CE980-1325-2E4C-9E6B-692CF19E3827}" type="slidenum">
              <a:rPr lang="en-US" smtClean="0"/>
              <a:t>9</a:t>
            </a:fld>
            <a:endParaRPr lang="en-US" dirty="0"/>
          </a:p>
        </p:txBody>
      </p:sp>
    </p:spTree>
    <p:extLst>
      <p:ext uri="{BB962C8B-B14F-4D97-AF65-F5344CB8AC3E}">
        <p14:creationId xmlns:p14="http://schemas.microsoft.com/office/powerpoint/2010/main" val="3690312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extLst>
              <a:ext uri="{28A0092B-C50C-407E-A947-70E740481C1C}">
                <a14:useLocalDpi xmlns:a14="http://schemas.microsoft.com/office/drawing/2010/main" val="0"/>
              </a:ext>
            </a:extLst>
          </a:blip>
          <a:srcRect l="5004" b="5109"/>
          <a:stretch/>
        </p:blipFill>
        <p:spPr>
          <a:xfrm>
            <a:off x="-10062" y="0"/>
            <a:ext cx="9154061" cy="5143500"/>
          </a:xfrm>
          <a:prstGeom prst="rect">
            <a:avLst/>
          </a:prstGeom>
        </p:spPr>
      </p:pic>
      <p:pic>
        <p:nvPicPr>
          <p:cNvPr id="20" name="Picture 19" descr="white graphic.png"/>
          <p:cNvPicPr>
            <a:picLocks noChangeAspect="1"/>
          </p:cNvPicPr>
          <p:nvPr userDrawn="1"/>
        </p:nvPicPr>
        <p:blipFill rotWithShape="1">
          <a:blip r:embed="rId3" cstate="print">
            <a:alphaModFix amt="35000"/>
            <a:extLst>
              <a:ext uri="{28A0092B-C50C-407E-A947-70E740481C1C}">
                <a14:useLocalDpi xmlns:a14="http://schemas.microsoft.com/office/drawing/2010/main" val="0"/>
              </a:ext>
            </a:extLst>
          </a:blip>
          <a:srcRect l="-35211" t="-1722" r="18002" b="8379"/>
          <a:stretch/>
        </p:blipFill>
        <p:spPr>
          <a:xfrm rot="5400000">
            <a:off x="1215238" y="115569"/>
            <a:ext cx="3812693" cy="6243168"/>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21275" y="4284890"/>
            <a:ext cx="2534557" cy="632477"/>
          </a:xfrm>
          <a:prstGeom prst="rect">
            <a:avLst/>
          </a:prstGeom>
          <a:effectLst>
            <a:outerShdw blurRad="88900" dir="2700000" sx="106000" sy="106000" algn="tl" rotWithShape="0">
              <a:schemeClr val="accent1">
                <a:lumMod val="50000"/>
                <a:alpha val="40000"/>
              </a:schemeClr>
            </a:outerShdw>
          </a:effectLst>
        </p:spPr>
      </p:pic>
      <p:sp>
        <p:nvSpPr>
          <p:cNvPr id="3" name="Subtitle"/>
          <p:cNvSpPr>
            <a:spLocks noGrp="1"/>
          </p:cNvSpPr>
          <p:nvPr userDrawn="1">
            <p:ph type="subTitle" idx="1" hasCustomPrompt="1"/>
          </p:nvPr>
        </p:nvSpPr>
        <p:spPr>
          <a:xfrm>
            <a:off x="385762" y="1832159"/>
            <a:ext cx="6865429" cy="524496"/>
          </a:xfrm>
        </p:spPr>
        <p:txBody>
          <a:bodyPr lIns="91440" tIns="45720" rIns="91440" bIns="45720"/>
          <a:lstStyle>
            <a:lvl1pPr marL="0" indent="0" algn="l">
              <a:lnSpc>
                <a:spcPct val="100000"/>
              </a:lnSpc>
              <a:spcBef>
                <a:spcPts val="0"/>
              </a:spcBef>
              <a:buNone/>
              <a:defRPr sz="2000" baseline="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 </a:t>
            </a:r>
          </a:p>
        </p:txBody>
      </p:sp>
      <p:sp>
        <p:nvSpPr>
          <p:cNvPr id="2" name="Title"/>
          <p:cNvSpPr>
            <a:spLocks noGrp="1"/>
          </p:cNvSpPr>
          <p:nvPr userDrawn="1">
            <p:ph type="ctrTitle" hasCustomPrompt="1"/>
          </p:nvPr>
        </p:nvSpPr>
        <p:spPr>
          <a:xfrm>
            <a:off x="393192" y="713232"/>
            <a:ext cx="6858000" cy="1106424"/>
          </a:xfrm>
        </p:spPr>
        <p:txBody>
          <a:bodyPr anchor="b"/>
          <a:lstStyle>
            <a:lvl1pPr algn="l">
              <a:spcBef>
                <a:spcPts val="0"/>
              </a:spcBef>
              <a:defRPr sz="4000" b="1" cap="all" baseline="0">
                <a:solidFill>
                  <a:schemeClr val="bg1"/>
                </a:solidFill>
              </a:defRPr>
            </a:lvl1pPr>
          </a:lstStyle>
          <a:p>
            <a:r>
              <a:rPr lang="en-US"/>
              <a:t>CLICK TO ADD TITLE</a:t>
            </a:r>
          </a:p>
        </p:txBody>
      </p:sp>
      <p:sp>
        <p:nvSpPr>
          <p:cNvPr id="6" name="btfpLayoutConfig" hidden="1"/>
          <p:cNvSpPr txBox="1"/>
          <p:nvPr userDrawn="1"/>
        </p:nvSpPr>
        <p:spPr>
          <a:xfrm>
            <a:off x="9525" y="9525"/>
            <a:ext cx="548252" cy="69916"/>
          </a:xfrm>
          <a:prstGeom prst="rect">
            <a:avLst/>
          </a:prstGeom>
          <a:noFill/>
        </p:spPr>
        <p:txBody>
          <a:bodyPr vert="horz" wrap="none" lIns="27000" tIns="27000" rIns="27000" bIns="27000" rtlCol="0">
            <a:spAutoFit/>
          </a:bodyPr>
          <a:lstStyle/>
          <a:p>
            <a:pPr marL="133350" indent="-133350" defTabSz="533400">
              <a:spcBef>
                <a:spcPts val="900"/>
              </a:spcBef>
              <a:buFontTx/>
              <a:buChar char="•"/>
            </a:pPr>
            <a:r>
              <a:rPr lang="en-US" sz="100">
                <a:solidFill>
                  <a:srgbClr val="FFFFFF">
                    <a:alpha val="0"/>
                  </a:srgbClr>
                </a:solidFill>
              </a:rPr>
              <a:t>overall_0_131468226384557565 columns_1_131468226384557565 </a:t>
            </a:r>
          </a:p>
        </p:txBody>
      </p:sp>
      <p:sp>
        <p:nvSpPr>
          <p:cNvPr id="17" name="Rectangle 16"/>
          <p:cNvSpPr/>
          <p:nvPr userDrawn="1"/>
        </p:nvSpPr>
        <p:spPr>
          <a:xfrm>
            <a:off x="-20123" y="3408218"/>
            <a:ext cx="9164122" cy="1739006"/>
          </a:xfrm>
          <a:prstGeom prst="rect">
            <a:avLst/>
          </a:prstGeom>
          <a:gradFill flip="none" rotWithShape="1">
            <a:gsLst>
              <a:gs pos="0">
                <a:schemeClr val="bg1"/>
              </a:gs>
              <a:gs pos="50000">
                <a:schemeClr val="bg1">
                  <a:alpha val="77000"/>
                </a:schemeClr>
              </a:gs>
              <a:gs pos="100000">
                <a:schemeClr val="lt2">
                  <a:shade val="100000"/>
                  <a:satMod val="115000"/>
                  <a:alpha val="0"/>
                </a:schemeClr>
              </a:gs>
            </a:gsLst>
            <a:lin ang="16200000" scaled="1"/>
            <a:tileRect/>
          </a:gradFill>
          <a:ln>
            <a:noFill/>
          </a:ln>
          <a:effectLst/>
        </p:spPr>
        <p:style>
          <a:lnRef idx="1">
            <a:schemeClr val="accent1"/>
          </a:lnRef>
          <a:fillRef idx="1001">
            <a:schemeClr val="lt2"/>
          </a:fillRef>
          <a:effectRef idx="2">
            <a:schemeClr val="accent1"/>
          </a:effectRef>
          <a:fontRef idx="minor">
            <a:schemeClr val="lt1"/>
          </a:fontRef>
        </p:style>
        <p:txBody>
          <a:bodyPr rtlCol="0" anchor="ctr"/>
          <a:lstStyle/>
          <a:p>
            <a:pPr marL="133350" indent="-133350" algn="ctr" defTabSz="533400">
              <a:spcBef>
                <a:spcPts val="900"/>
              </a:spcBef>
              <a:buFontTx/>
              <a:buChar char="•"/>
            </a:pPr>
            <a:endParaRPr lang="en-US" sz="1200">
              <a:solidFill>
                <a:srgbClr val="FFFFFF"/>
              </a:solidFill>
            </a:endParaRPr>
          </a:p>
        </p:txBody>
      </p:sp>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61543" y="4280527"/>
            <a:ext cx="2494613" cy="621369"/>
          </a:xfrm>
          <a:prstGeom prst="rect">
            <a:avLst/>
          </a:prstGeom>
        </p:spPr>
      </p:pic>
      <p:sp>
        <p:nvSpPr>
          <p:cNvPr id="16" name="TextBox 15"/>
          <p:cNvSpPr txBox="1"/>
          <p:nvPr userDrawn="1"/>
        </p:nvSpPr>
        <p:spPr>
          <a:xfrm>
            <a:off x="293947" y="4869812"/>
            <a:ext cx="6862355" cy="169277"/>
          </a:xfrm>
          <a:prstGeom prst="rect">
            <a:avLst/>
          </a:prstGeom>
          <a:noFill/>
          <a:effectLst/>
        </p:spPr>
        <p:txBody>
          <a:bodyPr wrap="square" rtlCol="0">
            <a:spAutoFit/>
          </a:bodyPr>
          <a:lstStyle/>
          <a:p>
            <a:pPr>
              <a:defRPr/>
            </a:pPr>
            <a:r>
              <a:rPr lang="en-US" sz="500" kern="0">
                <a:solidFill>
                  <a:srgbClr val="54575A"/>
                </a:solidFill>
              </a:rPr>
              <a:t>© 2020 Presidio, Inc. All rights reserved. Proprietary and Confidential. Use of any part of this document without the express written consent of Presidio, Inc. is prohibited.</a:t>
            </a:r>
          </a:p>
        </p:txBody>
      </p:sp>
    </p:spTree>
    <p:extLst>
      <p:ext uri="{BB962C8B-B14F-4D97-AF65-F5344CB8AC3E}">
        <p14:creationId xmlns:p14="http://schemas.microsoft.com/office/powerpoint/2010/main" val="3869640225"/>
      </p:ext>
    </p:extLst>
  </p:cSld>
  <p:clrMapOvr>
    <a:masterClrMapping/>
  </p:clrMapOvr>
  <p:extLst>
    <p:ext uri="{DCECCB84-F9BA-43D5-87BE-67443E8EF086}">
      <p15:sldGuideLst xmlns:p15="http://schemas.microsoft.com/office/powerpoint/2012/main">
        <p15:guide id="1" pos="192" userDrawn="1">
          <p15:clr>
            <a:srgbClr val="CCCCCC"/>
          </p15:clr>
        </p15:guide>
        <p15:guide id="2" pos="5432"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63671"/>
          </a:xfrm>
          <a:prstGeom prst="rect">
            <a:avLst/>
          </a:prstGeom>
        </p:spPr>
      </p:pic>
      <p:sp>
        <p:nvSpPr>
          <p:cNvPr id="7" name="Rectangle 6"/>
          <p:cNvSpPr/>
          <p:nvPr userDrawn="1"/>
        </p:nvSpPr>
        <p:spPr>
          <a:xfrm>
            <a:off x="0" y="2298700"/>
            <a:ext cx="9144000" cy="2844801"/>
          </a:xfrm>
          <a:prstGeom prst="rect">
            <a:avLst/>
          </a:prstGeom>
          <a:gradFill flip="none" rotWithShape="1">
            <a:gsLst>
              <a:gs pos="0">
                <a:schemeClr val="bg1">
                  <a:alpha val="0"/>
                </a:schemeClr>
              </a:gs>
              <a:gs pos="69000">
                <a:srgbClr val="C5BBA6">
                  <a:alpha val="65000"/>
                </a:srgbClr>
              </a:gs>
            </a:gsLst>
            <a:lin ang="54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sp>
        <p:nvSpPr>
          <p:cNvPr id="2" name="Title 1"/>
          <p:cNvSpPr>
            <a:spLocks noGrp="1"/>
          </p:cNvSpPr>
          <p:nvPr>
            <p:ph type="title" hasCustomPrompt="1"/>
          </p:nvPr>
        </p:nvSpPr>
        <p:spPr>
          <a:xfrm>
            <a:off x="465667" y="3930254"/>
            <a:ext cx="7772400" cy="1021556"/>
          </a:xfrm>
        </p:spPr>
        <p:txBody>
          <a:bodyPr anchor="t"/>
          <a:lstStyle>
            <a:lvl1pPr algn="l">
              <a:defRPr sz="2912" b="0" cap="all">
                <a:solidFill>
                  <a:srgbClr val="FFFFFF"/>
                </a:solidFill>
              </a:defRPr>
            </a:lvl1pPr>
          </a:lstStyle>
          <a:p>
            <a:r>
              <a:rPr lang="en-US"/>
              <a:t>A short and Simple Line of Text Goes Here</a:t>
            </a:r>
          </a:p>
        </p:txBody>
      </p:sp>
      <p:pic>
        <p:nvPicPr>
          <p:cNvPr id="6" name="Picture 5" descr="powerpoint-cover_presidio-graphic.png"/>
          <p:cNvPicPr>
            <a:picLocks noChangeAspect="1"/>
          </p:cNvPicPr>
          <p:nvPr userDrawn="1"/>
        </p:nvPicPr>
        <p:blipFill rotWithShape="1">
          <a:blip r:embed="rId3" cstate="hqprint">
            <a:extLst>
              <a:ext uri="{28A0092B-C50C-407E-A947-70E740481C1C}">
                <a14:useLocalDpi xmlns:a14="http://schemas.microsoft.com/office/drawing/2010/main"/>
              </a:ext>
            </a:extLst>
          </a:blip>
          <a:srcRect l="30000" b="19013"/>
          <a:stretch/>
        </p:blipFill>
        <p:spPr>
          <a:xfrm>
            <a:off x="4122548" y="1"/>
            <a:ext cx="5021451" cy="4165600"/>
          </a:xfrm>
          <a:prstGeom prst="rect">
            <a:avLst/>
          </a:prstGeom>
        </p:spPr>
      </p:pic>
    </p:spTree>
    <p:extLst>
      <p:ext uri="{BB962C8B-B14F-4D97-AF65-F5344CB8AC3E}">
        <p14:creationId xmlns:p14="http://schemas.microsoft.com/office/powerpoint/2010/main" val="62518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229" y="-13447"/>
            <a:ext cx="9138770" cy="5156947"/>
          </a:xfrm>
          <a:prstGeom prst="rect">
            <a:avLst/>
          </a:prstGeom>
        </p:spPr>
      </p:pic>
      <p:sp>
        <p:nvSpPr>
          <p:cNvPr id="7" name="Rectangle 6"/>
          <p:cNvSpPr/>
          <p:nvPr userDrawn="1"/>
        </p:nvSpPr>
        <p:spPr>
          <a:xfrm>
            <a:off x="0" y="2298700"/>
            <a:ext cx="9144000" cy="2844801"/>
          </a:xfrm>
          <a:prstGeom prst="rect">
            <a:avLst/>
          </a:prstGeom>
          <a:gradFill flip="none" rotWithShape="1">
            <a:gsLst>
              <a:gs pos="0">
                <a:schemeClr val="bg1">
                  <a:alpha val="0"/>
                </a:schemeClr>
              </a:gs>
              <a:gs pos="70000">
                <a:schemeClr val="accent4">
                  <a:alpha val="55000"/>
                </a:schemeClr>
              </a:gs>
            </a:gsLst>
            <a:lin ang="54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sp>
        <p:nvSpPr>
          <p:cNvPr id="2" name="Title 1"/>
          <p:cNvSpPr>
            <a:spLocks noGrp="1"/>
          </p:cNvSpPr>
          <p:nvPr>
            <p:ph type="title" hasCustomPrompt="1"/>
          </p:nvPr>
        </p:nvSpPr>
        <p:spPr>
          <a:xfrm>
            <a:off x="465667" y="3930254"/>
            <a:ext cx="7772400" cy="1021556"/>
          </a:xfrm>
        </p:spPr>
        <p:txBody>
          <a:bodyPr anchor="t"/>
          <a:lstStyle>
            <a:lvl1pPr algn="l">
              <a:defRPr sz="2912" b="0" cap="all">
                <a:solidFill>
                  <a:srgbClr val="FFFFFF"/>
                </a:solidFill>
              </a:defRPr>
            </a:lvl1pPr>
          </a:lstStyle>
          <a:p>
            <a:r>
              <a:rPr lang="en-US"/>
              <a:t>A short and Simple Line of Text Goes Here</a:t>
            </a:r>
          </a:p>
        </p:txBody>
      </p:sp>
      <p:pic>
        <p:nvPicPr>
          <p:cNvPr id="6" name="Picture 5" descr="powerpoint-cover_presidio-graphic.png"/>
          <p:cNvPicPr>
            <a:picLocks noChangeAspect="1"/>
          </p:cNvPicPr>
          <p:nvPr userDrawn="1"/>
        </p:nvPicPr>
        <p:blipFill rotWithShape="1">
          <a:blip r:embed="rId3" cstate="hqprint">
            <a:extLst>
              <a:ext uri="{28A0092B-C50C-407E-A947-70E740481C1C}">
                <a14:useLocalDpi xmlns:a14="http://schemas.microsoft.com/office/drawing/2010/main"/>
              </a:ext>
            </a:extLst>
          </a:blip>
          <a:srcRect l="30000" b="19013"/>
          <a:stretch/>
        </p:blipFill>
        <p:spPr>
          <a:xfrm>
            <a:off x="4122548" y="1"/>
            <a:ext cx="5021451" cy="4165600"/>
          </a:xfrm>
          <a:prstGeom prst="rect">
            <a:avLst/>
          </a:prstGeom>
        </p:spPr>
      </p:pic>
    </p:spTree>
    <p:extLst>
      <p:ext uri="{BB962C8B-B14F-4D97-AF65-F5344CB8AC3E}">
        <p14:creationId xmlns:p14="http://schemas.microsoft.com/office/powerpoint/2010/main" val="520905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9802" y="-26894"/>
            <a:ext cx="9248217" cy="5170395"/>
          </a:xfrm>
          <a:prstGeom prst="rect">
            <a:avLst/>
          </a:prstGeom>
        </p:spPr>
      </p:pic>
      <p:sp>
        <p:nvSpPr>
          <p:cNvPr id="7" name="Rectangle 6"/>
          <p:cNvSpPr/>
          <p:nvPr userDrawn="1"/>
        </p:nvSpPr>
        <p:spPr>
          <a:xfrm>
            <a:off x="0" y="3930254"/>
            <a:ext cx="9144000" cy="1213248"/>
          </a:xfrm>
          <a:prstGeom prst="rect">
            <a:avLst/>
          </a:prstGeom>
          <a:gradFill flip="none" rotWithShape="1">
            <a:gsLst>
              <a:gs pos="0">
                <a:schemeClr val="bg1">
                  <a:alpha val="0"/>
                </a:schemeClr>
              </a:gs>
              <a:gs pos="70000">
                <a:schemeClr val="accent4">
                  <a:alpha val="55000"/>
                </a:schemeClr>
              </a:gs>
            </a:gsLst>
            <a:lin ang="54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sp>
        <p:nvSpPr>
          <p:cNvPr id="2" name="Title 1"/>
          <p:cNvSpPr>
            <a:spLocks noGrp="1"/>
          </p:cNvSpPr>
          <p:nvPr>
            <p:ph type="title" hasCustomPrompt="1"/>
          </p:nvPr>
        </p:nvSpPr>
        <p:spPr>
          <a:xfrm>
            <a:off x="465667" y="3930254"/>
            <a:ext cx="7772400" cy="1021556"/>
          </a:xfrm>
        </p:spPr>
        <p:txBody>
          <a:bodyPr anchor="t"/>
          <a:lstStyle>
            <a:lvl1pPr algn="l">
              <a:defRPr sz="2912" b="0" cap="all">
                <a:solidFill>
                  <a:srgbClr val="FFFFFF"/>
                </a:solidFill>
              </a:defRPr>
            </a:lvl1pPr>
          </a:lstStyle>
          <a:p>
            <a:r>
              <a:rPr lang="en-US"/>
              <a:t>A short and Simple Line of Text Goes Here</a:t>
            </a:r>
          </a:p>
        </p:txBody>
      </p:sp>
      <p:pic>
        <p:nvPicPr>
          <p:cNvPr id="6" name="Picture 5" descr="powerpoint-cover_presidio-graphic.png"/>
          <p:cNvPicPr>
            <a:picLocks noChangeAspect="1"/>
          </p:cNvPicPr>
          <p:nvPr userDrawn="1"/>
        </p:nvPicPr>
        <p:blipFill rotWithShape="1">
          <a:blip r:embed="rId3" cstate="hqprint">
            <a:extLst>
              <a:ext uri="{28A0092B-C50C-407E-A947-70E740481C1C}">
                <a14:useLocalDpi xmlns:a14="http://schemas.microsoft.com/office/drawing/2010/main"/>
              </a:ext>
            </a:extLst>
          </a:blip>
          <a:srcRect l="30000" b="19013"/>
          <a:stretch/>
        </p:blipFill>
        <p:spPr>
          <a:xfrm>
            <a:off x="4122548" y="1"/>
            <a:ext cx="5021451" cy="4165600"/>
          </a:xfrm>
          <a:prstGeom prst="rect">
            <a:avLst/>
          </a:prstGeom>
        </p:spPr>
      </p:pic>
    </p:spTree>
    <p:extLst>
      <p:ext uri="{BB962C8B-B14F-4D97-AF65-F5344CB8AC3E}">
        <p14:creationId xmlns:p14="http://schemas.microsoft.com/office/powerpoint/2010/main" val="2140099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4" name="Picture 3" descr="1l1nTG9lNel9pULhtWV-x5Y1KQJlqn_HGhAN9ewRoEI,OB6h53N4BOS7mfYVllvG8eJyBmKqqxN9P0j_nFMLY_k.jpe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565910"/>
            <a:ext cx="9144000" cy="6484327"/>
          </a:xfrm>
          <a:prstGeom prst="rect">
            <a:avLst/>
          </a:prstGeom>
        </p:spPr>
      </p:pic>
      <p:sp>
        <p:nvSpPr>
          <p:cNvPr id="7" name="Rectangle 6"/>
          <p:cNvSpPr/>
          <p:nvPr userDrawn="1"/>
        </p:nvSpPr>
        <p:spPr>
          <a:xfrm>
            <a:off x="0" y="2298700"/>
            <a:ext cx="9144000" cy="2844801"/>
          </a:xfrm>
          <a:prstGeom prst="rect">
            <a:avLst/>
          </a:prstGeom>
          <a:gradFill flip="none" rotWithShape="1">
            <a:gsLst>
              <a:gs pos="0">
                <a:schemeClr val="bg1">
                  <a:alpha val="0"/>
                </a:schemeClr>
              </a:gs>
              <a:gs pos="70000">
                <a:schemeClr val="accent4">
                  <a:alpha val="55000"/>
                </a:schemeClr>
              </a:gs>
            </a:gsLst>
            <a:lin ang="54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sp>
        <p:nvSpPr>
          <p:cNvPr id="2" name="Title 1"/>
          <p:cNvSpPr>
            <a:spLocks noGrp="1"/>
          </p:cNvSpPr>
          <p:nvPr>
            <p:ph type="title" hasCustomPrompt="1"/>
          </p:nvPr>
        </p:nvSpPr>
        <p:spPr>
          <a:xfrm>
            <a:off x="465667" y="3930254"/>
            <a:ext cx="7772400" cy="1021556"/>
          </a:xfrm>
        </p:spPr>
        <p:txBody>
          <a:bodyPr anchor="t"/>
          <a:lstStyle>
            <a:lvl1pPr algn="l">
              <a:defRPr sz="2912" b="0" cap="all">
                <a:solidFill>
                  <a:srgbClr val="FFFFFF"/>
                </a:solidFill>
              </a:defRPr>
            </a:lvl1pPr>
          </a:lstStyle>
          <a:p>
            <a:r>
              <a:rPr lang="en-US"/>
              <a:t>A short and Simple Line of Text Goes Here</a:t>
            </a:r>
          </a:p>
        </p:txBody>
      </p:sp>
      <p:pic>
        <p:nvPicPr>
          <p:cNvPr id="6" name="Picture 5" descr="powerpoint-cover_presidio-graphic.png"/>
          <p:cNvPicPr>
            <a:picLocks noChangeAspect="1"/>
          </p:cNvPicPr>
          <p:nvPr userDrawn="1"/>
        </p:nvPicPr>
        <p:blipFill rotWithShape="1">
          <a:blip r:embed="rId3" cstate="hqprint">
            <a:extLst>
              <a:ext uri="{28A0092B-C50C-407E-A947-70E740481C1C}">
                <a14:useLocalDpi xmlns:a14="http://schemas.microsoft.com/office/drawing/2010/main"/>
              </a:ext>
            </a:extLst>
          </a:blip>
          <a:srcRect l="30000" b="19013"/>
          <a:stretch/>
        </p:blipFill>
        <p:spPr>
          <a:xfrm>
            <a:off x="4122548" y="1"/>
            <a:ext cx="5021451" cy="4165600"/>
          </a:xfrm>
          <a:prstGeom prst="rect">
            <a:avLst/>
          </a:prstGeom>
        </p:spPr>
      </p:pic>
    </p:spTree>
    <p:extLst>
      <p:ext uri="{BB962C8B-B14F-4D97-AF65-F5344CB8AC3E}">
        <p14:creationId xmlns:p14="http://schemas.microsoft.com/office/powerpoint/2010/main" val="3578473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3" y="0"/>
            <a:ext cx="9143999" cy="5143500"/>
          </a:xfrm>
          <a:prstGeom prst="rect">
            <a:avLst/>
          </a:prstGeom>
          <a:solidFill>
            <a:srgbClr val="009AC7"/>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sp>
        <p:nvSpPr>
          <p:cNvPr id="9" name="Title 1"/>
          <p:cNvSpPr>
            <a:spLocks noGrp="1"/>
          </p:cNvSpPr>
          <p:nvPr>
            <p:ph type="title" hasCustomPrompt="1"/>
          </p:nvPr>
        </p:nvSpPr>
        <p:spPr>
          <a:xfrm>
            <a:off x="211672" y="3930254"/>
            <a:ext cx="7772400" cy="1021556"/>
          </a:xfrm>
        </p:spPr>
        <p:txBody>
          <a:bodyPr anchor="t"/>
          <a:lstStyle>
            <a:lvl1pPr algn="l">
              <a:defRPr sz="2912" b="0" cap="all">
                <a:solidFill>
                  <a:srgbClr val="FFFFFF"/>
                </a:solidFill>
              </a:defRPr>
            </a:lvl1pPr>
          </a:lstStyle>
          <a:p>
            <a:br>
              <a:rPr lang="en-US"/>
            </a:br>
            <a:r>
              <a:rPr lang="en-US"/>
              <a:t>Thank you.</a:t>
            </a:r>
          </a:p>
        </p:txBody>
      </p:sp>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05514" y="457766"/>
            <a:ext cx="3959723" cy="574621"/>
          </a:xfrm>
          <a:prstGeom prst="rect">
            <a:avLst/>
          </a:prstGeom>
        </p:spPr>
      </p:pic>
      <p:pic>
        <p:nvPicPr>
          <p:cNvPr id="12" name="Picture 11" descr="powerpoint-cover_presidio-graphic.png"/>
          <p:cNvPicPr>
            <a:picLocks noChangeAspect="1"/>
          </p:cNvPicPr>
          <p:nvPr userDrawn="1"/>
        </p:nvPicPr>
        <p:blipFill rotWithShape="1">
          <a:blip r:embed="rId3" cstate="hqprint">
            <a:extLst>
              <a:ext uri="{28A0092B-C50C-407E-A947-70E740481C1C}">
                <a14:useLocalDpi xmlns:a14="http://schemas.microsoft.com/office/drawing/2010/main"/>
              </a:ext>
            </a:extLst>
          </a:blip>
          <a:srcRect l="30000" b="19013"/>
          <a:stretch/>
        </p:blipFill>
        <p:spPr>
          <a:xfrm>
            <a:off x="4122548" y="1"/>
            <a:ext cx="5021451" cy="4165600"/>
          </a:xfrm>
          <a:prstGeom prst="rect">
            <a:avLst/>
          </a:prstGeom>
        </p:spPr>
      </p:pic>
    </p:spTree>
    <p:extLst>
      <p:ext uri="{BB962C8B-B14F-4D97-AF65-F5344CB8AC3E}">
        <p14:creationId xmlns:p14="http://schemas.microsoft.com/office/powerpoint/2010/main" val="79643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05 blu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74639"/>
            <a:ext cx="7544927" cy="711993"/>
          </a:xfrm>
        </p:spPr>
        <p:txBody>
          <a:bodyPr>
            <a:normAutofit/>
          </a:bodyPr>
          <a:lstStyle>
            <a:lvl1pPr algn="l">
              <a:defRPr sz="2400" cap="all">
                <a:solidFill>
                  <a:srgbClr val="164271"/>
                </a:solidFill>
              </a:defRPr>
            </a:lvl1pPr>
          </a:lstStyle>
          <a:p>
            <a:r>
              <a:rPr lang="en-US"/>
              <a:t>THE TITLE OF THE SLIDE GOES HERE AND IS NO LONGER THAN TWO LINES</a:t>
            </a: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8" name="Rectangle 7"/>
          <p:cNvSpPr/>
          <p:nvPr userDrawn="1"/>
        </p:nvSpPr>
        <p:spPr>
          <a:xfrm>
            <a:off x="0" y="0"/>
            <a:ext cx="137160" cy="1051560"/>
          </a:xfrm>
          <a:prstGeom prst="rect">
            <a:avLst/>
          </a:prstGeom>
          <a:solidFill>
            <a:srgbClr val="1642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800">
              <a:solidFill>
                <a:prstClr val="white"/>
              </a:solidFill>
            </a:endParaRPr>
          </a:p>
        </p:txBody>
      </p:sp>
      <p:sp>
        <p:nvSpPr>
          <p:cNvPr id="6" name="Rectangle 5"/>
          <p:cNvSpPr/>
          <p:nvPr userDrawn="1"/>
        </p:nvSpPr>
        <p:spPr>
          <a:xfrm>
            <a:off x="3122795" y="4859232"/>
            <a:ext cx="2583912" cy="276999"/>
          </a:xfrm>
          <a:prstGeom prst="rect">
            <a:avLst/>
          </a:prstGeom>
        </p:spPr>
        <p:txBody>
          <a:bodyPr wrap="none">
            <a:spAutoFit/>
          </a:bodyPr>
          <a:lstStyle/>
          <a:p>
            <a:pPr algn="l" defTabSz="457200" fontAlgn="auto">
              <a:spcBef>
                <a:spcPts val="0"/>
              </a:spcBef>
              <a:spcAft>
                <a:spcPts val="0"/>
              </a:spcAft>
            </a:pPr>
            <a:r>
              <a:rPr lang="en-US" sz="1200">
                <a:solidFill>
                  <a:prstClr val="black">
                    <a:tint val="75000"/>
                  </a:prstClr>
                </a:solidFill>
                <a:latin typeface="Arial"/>
                <a:cs typeface=""/>
              </a:rPr>
              <a:t>© Presidio, All rights reserved 2016</a:t>
            </a:r>
          </a:p>
        </p:txBody>
      </p:sp>
    </p:spTree>
    <p:extLst>
      <p:ext uri="{BB962C8B-B14F-4D97-AF65-F5344CB8AC3E}">
        <p14:creationId xmlns:p14="http://schemas.microsoft.com/office/powerpoint/2010/main" val="4016520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7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6800" y="4866758"/>
            <a:ext cx="457200" cy="276741"/>
          </a:xfrm>
          <a:prstGeom prst="rect">
            <a:avLst/>
          </a:prstGeom>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3964645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80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6_Title Slid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white graphic.png"/>
          <p:cNvPicPr>
            <a:picLocks noChangeAspect="1"/>
          </p:cNvPicPr>
          <p:nvPr userDrawn="1"/>
        </p:nvPicPr>
        <p:blipFill rotWithShape="1">
          <a:blip r:embed="rId3">
            <a:alphaModFix amt="13000"/>
            <a:extLst>
              <a:ext uri="{28A0092B-C50C-407E-A947-70E740481C1C}">
                <a14:useLocalDpi xmlns:a14="http://schemas.microsoft.com/office/drawing/2010/main" val="0"/>
              </a:ext>
            </a:extLst>
          </a:blip>
          <a:srcRect l="-35211" t="-1722" r="18002" b="8379"/>
          <a:stretch/>
        </p:blipFill>
        <p:spPr>
          <a:xfrm rot="5400000">
            <a:off x="1215238" y="115569"/>
            <a:ext cx="3812693" cy="6243168"/>
          </a:xfrm>
          <a:prstGeom prst="rect">
            <a:avLst/>
          </a:prstGeom>
        </p:spPr>
      </p:pic>
      <p:sp>
        <p:nvSpPr>
          <p:cNvPr id="10" name="Title Placeholder 1"/>
          <p:cNvSpPr>
            <a:spLocks noGrp="1"/>
          </p:cNvSpPr>
          <p:nvPr>
            <p:ph type="title"/>
          </p:nvPr>
        </p:nvSpPr>
        <p:spPr>
          <a:xfrm>
            <a:off x="393700" y="712519"/>
            <a:ext cx="6853261" cy="1104406"/>
          </a:xfrm>
          <a:prstGeom prst="rect">
            <a:avLst/>
          </a:prstGeom>
        </p:spPr>
        <p:txBody>
          <a:bodyPr vert="horz" lIns="91440" tIns="45720" rIns="91440" bIns="45720" rtlCol="0" anchor="b">
            <a:noAutofit/>
          </a:bodyPr>
          <a:lstStyle>
            <a:lvl1pPr>
              <a:defRPr b="0">
                <a:solidFill>
                  <a:schemeClr val="bg1"/>
                </a:solidFill>
              </a:defRPr>
            </a:lvl1pPr>
          </a:lstStyle>
          <a:p>
            <a:r>
              <a:rPr lang="en-US"/>
              <a:t>CLICK TO EDIT MASTER TITLE STYLE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1275" y="4284890"/>
            <a:ext cx="2534557" cy="632477"/>
          </a:xfrm>
          <a:prstGeom prst="rect">
            <a:avLst/>
          </a:prstGeom>
          <a:effectLst>
            <a:outerShdw blurRad="88900" dir="2700000" sx="106000" sy="106000" algn="tl" rotWithShape="0">
              <a:schemeClr val="accent1">
                <a:lumMod val="50000"/>
                <a:alpha val="40000"/>
              </a:schemeClr>
            </a:outerShdw>
          </a:effectLst>
        </p:spPr>
      </p:pic>
    </p:spTree>
    <p:extLst>
      <p:ext uri="{BB962C8B-B14F-4D97-AF65-F5344CB8AC3E}">
        <p14:creationId xmlns:p14="http://schemas.microsoft.com/office/powerpoint/2010/main" val="1487478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55287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sz="2200" baseline="0"/>
            </a:lvl1pPr>
          </a:lstStyle>
          <a:p>
            <a:r>
              <a:rPr lang="en-US"/>
              <a:t>Click to edit master title style</a:t>
            </a:r>
          </a:p>
        </p:txBody>
      </p:sp>
      <p:sp>
        <p:nvSpPr>
          <p:cNvPr id="3" name="btfpLayoutConfig" hidden="1"/>
          <p:cNvSpPr txBox="1"/>
          <p:nvPr userDrawn="1"/>
        </p:nvSpPr>
        <p:spPr bwMode="gray">
          <a:xfrm>
            <a:off x="12700" y="12700"/>
            <a:ext cx="8890000" cy="88092"/>
          </a:xfrm>
          <a:prstGeom prst="rect">
            <a:avLst/>
          </a:prstGeom>
          <a:noFill/>
        </p:spPr>
        <p:txBody>
          <a:bodyPr vert="horz" wrap="square" lIns="36000" tIns="36000" rIns="36000" bIns="36000" rtlCol="0">
            <a:spAutoFit/>
          </a:bodyPr>
          <a:lstStyle/>
          <a:p>
            <a:pPr defTabSz="533400">
              <a:spcBef>
                <a:spcPts val="900"/>
              </a:spcBef>
            </a:pPr>
            <a:r>
              <a:rPr lang="en-US" sz="100">
                <a:solidFill>
                  <a:srgbClr val="FFFFFF">
                    <a:alpha val="0"/>
                  </a:srgbClr>
                </a:solidFill>
              </a:rPr>
              <a:t>overall_0_131895625933920553 columns_1_131895625933920553 </a:t>
            </a:r>
            <a:endParaRPr lang="en-US" sz="100" err="1">
              <a:solidFill>
                <a:srgbClr val="FFFFFF">
                  <a:alpha val="0"/>
                </a:srgbClr>
              </a:solidFill>
            </a:endParaRPr>
          </a:p>
        </p:txBody>
      </p:sp>
    </p:spTree>
    <p:extLst>
      <p:ext uri="{BB962C8B-B14F-4D97-AF65-F5344CB8AC3E}">
        <p14:creationId xmlns:p14="http://schemas.microsoft.com/office/powerpoint/2010/main" val="4160361180"/>
      </p:ext>
    </p:extLst>
  </p:cSld>
  <p:clrMapOvr>
    <a:masterClrMapping/>
  </p:clrMapOvr>
  <p:extLst>
    <p:ext uri="{DCECCB84-F9BA-43D5-87BE-67443E8EF086}">
      <p15:sldGuideLst xmlns:p15="http://schemas.microsoft.com/office/powerpoint/2012/main">
        <p15:guide id="1" pos="192" userDrawn="1">
          <p15:clr>
            <a:srgbClr val="CCCCCC"/>
          </p15:clr>
        </p15:guide>
        <p15:guide id="2" pos="5432" userDrawn="1">
          <p15:clr>
            <a:srgbClr val="CCCCC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1378685822"/>
      </p:ext>
    </p:extLst>
  </p:cSld>
  <p:clrMapOvr>
    <a:masterClrMapping/>
  </p:clrMapOvr>
  <p:hf sldNum="0"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4009956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3_Title Slide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white graphic.png"/>
          <p:cNvPicPr>
            <a:picLocks noChangeAspect="1"/>
          </p:cNvPicPr>
          <p:nvPr/>
        </p:nvPicPr>
        <p:blipFill rotWithShape="1">
          <a:blip r:embed="rId3">
            <a:alphaModFix amt="17000"/>
            <a:extLst>
              <a:ext uri="{28A0092B-C50C-407E-A947-70E740481C1C}">
                <a14:useLocalDpi xmlns:a14="http://schemas.microsoft.com/office/drawing/2010/main" val="0"/>
              </a:ext>
            </a:extLst>
          </a:blip>
          <a:srcRect l="-35211" t="-1722" r="18002" b="8379"/>
          <a:stretch/>
        </p:blipFill>
        <p:spPr>
          <a:xfrm rot="5400000">
            <a:off x="1215238" y="115569"/>
            <a:ext cx="3812693" cy="6243168"/>
          </a:xfrm>
          <a:prstGeom prst="rect">
            <a:avLst/>
          </a:prstGeom>
        </p:spPr>
      </p:pic>
      <p:sp>
        <p:nvSpPr>
          <p:cNvPr id="10" name="Title Placeholder 1"/>
          <p:cNvSpPr>
            <a:spLocks noGrp="1"/>
          </p:cNvSpPr>
          <p:nvPr>
            <p:ph type="title"/>
          </p:nvPr>
        </p:nvSpPr>
        <p:spPr>
          <a:xfrm>
            <a:off x="393700" y="712519"/>
            <a:ext cx="6853261" cy="1104406"/>
          </a:xfrm>
          <a:prstGeom prst="rect">
            <a:avLst/>
          </a:prstGeom>
        </p:spPr>
        <p:txBody>
          <a:bodyPr vert="horz" lIns="91440" tIns="45720" rIns="91440" bIns="45720" rtlCol="0" anchor="b">
            <a:noAutofit/>
          </a:bodyPr>
          <a:lstStyle>
            <a:lvl1pPr>
              <a:defRPr b="0">
                <a:solidFill>
                  <a:schemeClr val="bg1"/>
                </a:solidFill>
              </a:defRPr>
            </a:lvl1pPr>
          </a:lstStyle>
          <a:p>
            <a:r>
              <a:rPr lang="en-US"/>
              <a:t>Click to edit Master title style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275" y="4284890"/>
            <a:ext cx="2534557" cy="632477"/>
          </a:xfrm>
          <a:prstGeom prst="rect">
            <a:avLst/>
          </a:prstGeom>
          <a:effectLst>
            <a:outerShdw blurRad="88900" dir="2700000" sx="106000" sy="106000" algn="tl" rotWithShape="0">
              <a:schemeClr val="accent1">
                <a:lumMod val="50000"/>
                <a:alpha val="40000"/>
              </a:schemeClr>
            </a:outerShdw>
          </a:effectLst>
        </p:spPr>
      </p:pic>
    </p:spTree>
    <p:extLst>
      <p:ext uri="{BB962C8B-B14F-4D97-AF65-F5344CB8AC3E}">
        <p14:creationId xmlns:p14="http://schemas.microsoft.com/office/powerpoint/2010/main" val="1324100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1">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686800" y="4866758"/>
            <a:ext cx="457200" cy="276741"/>
          </a:xfrm>
          <a:prstGeom prst="rect">
            <a:avLst/>
          </a:prstGeom>
        </p:spPr>
        <p:txBody>
          <a:bodyPr vert="horz" lIns="91440" tIns="45720" rIns="91440" bIns="45720" rtlCol="0" anchor="ctr"/>
          <a:lstStyle>
            <a:lvl1pPr algn="ctr">
              <a:defRPr sz="800">
                <a:solidFill>
                  <a:schemeClr val="bg1">
                    <a:lumMod val="65000"/>
                  </a:schemeClr>
                </a:solidFill>
              </a:defRPr>
            </a:lvl1p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1771541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Title Slide 1">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686800" y="4866758"/>
            <a:ext cx="457200" cy="276741"/>
          </a:xfrm>
          <a:prstGeom prst="rect">
            <a:avLst/>
          </a:prstGeom>
        </p:spPr>
        <p:txBody>
          <a:bodyPr vert="horz" lIns="91440" tIns="45720" rIns="91440" bIns="45720" rtlCol="0" anchor="ctr"/>
          <a:lstStyle>
            <a:lvl1pPr algn="ctr">
              <a:defRPr sz="800">
                <a:solidFill>
                  <a:schemeClr val="bg1">
                    <a:lumMod val="65000"/>
                  </a:schemeClr>
                </a:solidFill>
              </a:defRPr>
            </a:lvl1p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299" t="2646" r="4275" b="2929"/>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41724" y="4506650"/>
            <a:ext cx="2645076" cy="360108"/>
          </a:xfrm>
          <a:prstGeom prst="rect">
            <a:avLst/>
          </a:prstGeom>
          <a:effectLst>
            <a:outerShdw blurRad="482600" dist="114300" dir="840000" sx="98000" sy="98000" algn="tl" rotWithShape="0">
              <a:schemeClr val="tx2">
                <a:alpha val="83000"/>
              </a:schemeClr>
            </a:outerShdw>
          </a:effectLst>
        </p:spPr>
      </p:pic>
      <p:pic>
        <p:nvPicPr>
          <p:cNvPr id="5" name="Picture 4" descr="white graphic.png"/>
          <p:cNvPicPr>
            <a:picLocks noChangeAspect="1"/>
          </p:cNvPicPr>
          <p:nvPr userDrawn="1"/>
        </p:nvPicPr>
        <p:blipFill rotWithShape="1">
          <a:blip r:embed="rId4">
            <a:alphaModFix amt="35000"/>
            <a:extLst>
              <a:ext uri="{28A0092B-C50C-407E-A947-70E740481C1C}">
                <a14:useLocalDpi xmlns:a14="http://schemas.microsoft.com/office/drawing/2010/main" val="0"/>
              </a:ext>
            </a:extLst>
          </a:blip>
          <a:srcRect l="-35211" t="-1722" r="18002" b="8379"/>
          <a:stretch/>
        </p:blipFill>
        <p:spPr>
          <a:xfrm rot="5400000">
            <a:off x="1205177" y="115569"/>
            <a:ext cx="3812693" cy="6243168"/>
          </a:xfrm>
          <a:prstGeom prst="rect">
            <a:avLst/>
          </a:prstGeom>
        </p:spPr>
      </p:pic>
      <p:sp>
        <p:nvSpPr>
          <p:cNvPr id="6" name="Title Placeholder 1"/>
          <p:cNvSpPr>
            <a:spLocks noGrp="1"/>
          </p:cNvSpPr>
          <p:nvPr>
            <p:ph type="title"/>
          </p:nvPr>
        </p:nvSpPr>
        <p:spPr>
          <a:xfrm>
            <a:off x="393700" y="584616"/>
            <a:ext cx="5567713" cy="2045885"/>
          </a:xfrm>
          <a:prstGeom prst="rect">
            <a:avLst/>
          </a:prstGeom>
        </p:spPr>
        <p:txBody>
          <a:bodyPr vert="horz" lIns="91440" tIns="45720" rIns="91440" bIns="45720" rtlCol="0" anchor="b">
            <a:noAutofit/>
          </a:bodyPr>
          <a:lstStyle>
            <a:lvl1pPr>
              <a:defRPr b="1">
                <a:solidFill>
                  <a:schemeClr val="accent2"/>
                </a:solidFill>
              </a:defRPr>
            </a:lvl1pPr>
          </a:lstStyle>
          <a:p>
            <a:r>
              <a:rPr lang="en-US"/>
              <a:t>CLICK TO EDIT MASTER TITLE STYLE</a:t>
            </a:r>
          </a:p>
        </p:txBody>
      </p:sp>
    </p:spTree>
    <p:extLst>
      <p:ext uri="{BB962C8B-B14F-4D97-AF65-F5344CB8AC3E}">
        <p14:creationId xmlns:p14="http://schemas.microsoft.com/office/powerpoint/2010/main" val="2732078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alphaModFix amt="48000"/>
            <a:extLst>
              <a:ext uri="{28A0092B-C50C-407E-A947-70E740481C1C}">
                <a14:useLocalDpi xmlns:a14="http://schemas.microsoft.com/office/drawing/2010/main" val="0"/>
              </a:ext>
            </a:extLst>
          </a:blip>
          <a:srcRect l="839" t="2646" r="4735" b="2929"/>
          <a:stretch/>
        </p:blipFill>
        <p:spPr>
          <a:xfrm>
            <a:off x="0" y="0"/>
            <a:ext cx="9144000" cy="5143500"/>
          </a:xfrm>
          <a:prstGeom prst="rect">
            <a:avLst/>
          </a:prstGeom>
        </p:spPr>
      </p:pic>
      <p:pic>
        <p:nvPicPr>
          <p:cNvPr id="9" name="Picture 8" descr="white graphic.png"/>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l="-35211" t="-1722" r="18002" b="8379"/>
          <a:stretch/>
        </p:blipFill>
        <p:spPr>
          <a:xfrm rot="5400000">
            <a:off x="1215238" y="115569"/>
            <a:ext cx="3812693" cy="6243168"/>
          </a:xfrm>
          <a:prstGeom prst="rect">
            <a:avLst/>
          </a:prstGeom>
        </p:spPr>
      </p:pic>
      <p:sp>
        <p:nvSpPr>
          <p:cNvPr id="10" name="Title Placeholder 1"/>
          <p:cNvSpPr>
            <a:spLocks noGrp="1"/>
          </p:cNvSpPr>
          <p:nvPr>
            <p:ph type="title"/>
          </p:nvPr>
        </p:nvSpPr>
        <p:spPr>
          <a:xfrm>
            <a:off x="393700" y="712519"/>
            <a:ext cx="5567713" cy="1104406"/>
          </a:xfrm>
          <a:prstGeom prst="rect">
            <a:avLst/>
          </a:prstGeom>
        </p:spPr>
        <p:txBody>
          <a:bodyPr vert="horz" lIns="91440" tIns="45720" rIns="91440" bIns="45720" rtlCol="0" anchor="b">
            <a:noAutofit/>
          </a:bodyPr>
          <a:lstStyle>
            <a:lvl1pPr>
              <a:defRPr b="1">
                <a:solidFill>
                  <a:schemeClr val="accent2"/>
                </a:solidFill>
              </a:defRPr>
            </a:lvl1pPr>
          </a:lstStyle>
          <a:p>
            <a:r>
              <a:rPr lang="en-US"/>
              <a:t>CLICK TO EDIT MASTER TITLE STYLE</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41724" y="4506650"/>
            <a:ext cx="2645076" cy="360108"/>
          </a:xfrm>
          <a:prstGeom prst="rect">
            <a:avLst/>
          </a:prstGeom>
          <a:effectLst>
            <a:outerShdw blurRad="482600" dist="114300" dir="840000" sx="98000" sy="98000" algn="tl" rotWithShape="0">
              <a:schemeClr val="tx2">
                <a:alpha val="83000"/>
              </a:schemeClr>
            </a:outerShdw>
          </a:effectLst>
        </p:spPr>
      </p:pic>
    </p:spTree>
    <p:extLst>
      <p:ext uri="{BB962C8B-B14F-4D97-AF65-F5344CB8AC3E}">
        <p14:creationId xmlns:p14="http://schemas.microsoft.com/office/powerpoint/2010/main" val="3302944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3455" y="352985"/>
            <a:ext cx="7881217" cy="352985"/>
          </a:xfrm>
        </p:spPr>
        <p:txBody>
          <a:bodyPr/>
          <a:lstStyle>
            <a:lvl1pPr>
              <a:defRPr cap="all" baseline="0">
                <a:solidFill>
                  <a:schemeClr val="accent1"/>
                </a:solidFill>
              </a:defRPr>
            </a:lvl1pPr>
          </a:lstStyle>
          <a:p>
            <a:r>
              <a:rPr lang="en-US"/>
              <a:t>Click to edit Master title style</a:t>
            </a:r>
          </a:p>
        </p:txBody>
      </p:sp>
      <p:sp>
        <p:nvSpPr>
          <p:cNvPr id="4" name="Rectangle 13"/>
          <p:cNvSpPr>
            <a:spLocks noGrp="1" noChangeArrowheads="1"/>
          </p:cNvSpPr>
          <p:nvPr>
            <p:ph type="sldNum" sz="quarter" idx="10"/>
          </p:nvPr>
        </p:nvSpPr>
        <p:spPr>
          <a:ln/>
        </p:spPr>
        <p:txBody>
          <a:bodyPr/>
          <a:lstStyle>
            <a:lvl1pPr>
              <a:defRPr/>
            </a:lvl1pPr>
          </a:lstStyle>
          <a:p>
            <a:pPr>
              <a:defRPr/>
            </a:pPr>
            <a:fld id="{C8586A89-3CE5-487F-94CB-5CB68CF8CC4D}" type="slidenum">
              <a:rPr lang="en-US" smtClean="0">
                <a:solidFill>
                  <a:prstClr val="white">
                    <a:lumMod val="65000"/>
                  </a:prstClr>
                </a:solidFill>
              </a:rPr>
              <a:pPr>
                <a:defRPr/>
              </a:pPr>
              <a:t>‹#›</a:t>
            </a:fld>
            <a:endParaRPr lang="en-US">
              <a:solidFill>
                <a:prstClr val="white">
                  <a:lumMod val="65000"/>
                </a:prstClr>
              </a:solidFill>
            </a:endParaRPr>
          </a:p>
        </p:txBody>
      </p:sp>
      <p:sp>
        <p:nvSpPr>
          <p:cNvPr id="12" name="Text Placeholder 11"/>
          <p:cNvSpPr>
            <a:spLocks noGrp="1"/>
          </p:cNvSpPr>
          <p:nvPr>
            <p:ph type="body" sz="quarter" idx="13" hasCustomPrompt="1"/>
          </p:nvPr>
        </p:nvSpPr>
        <p:spPr>
          <a:xfrm>
            <a:off x="623455" y="857250"/>
            <a:ext cx="7897091" cy="252132"/>
          </a:xfrm>
          <a:noFill/>
          <a:ln w="9525">
            <a:noFill/>
            <a:miter lim="800000"/>
            <a:headEnd/>
            <a:tailEnd/>
          </a:ln>
          <a:effectLst/>
        </p:spPr>
        <p:txBody>
          <a:bodyPr lIns="0" tIns="0" rIns="80588" bIns="14652"/>
          <a:lstStyle>
            <a:lvl1pPr marL="0" indent="0" algn="l" rtl="0" fontAlgn="base">
              <a:spcBef>
                <a:spcPct val="0"/>
              </a:spcBef>
              <a:spcAft>
                <a:spcPct val="0"/>
              </a:spcAft>
              <a:buNone/>
              <a:defRPr lang="en-US" sz="1300" b="0" kern="1200" dirty="0" smtClean="0">
                <a:solidFill>
                  <a:srgbClr val="000000"/>
                </a:solidFill>
                <a:latin typeface="Arial" charset="0"/>
                <a:ea typeface="+mn-ea"/>
                <a:cs typeface="Arial" charset="0"/>
              </a:defRPr>
            </a:lvl1pPr>
            <a:lvl2pPr algn="l" rtl="0" fontAlgn="base">
              <a:spcBef>
                <a:spcPct val="0"/>
              </a:spcBef>
              <a:spcAft>
                <a:spcPct val="0"/>
              </a:spcAft>
              <a:buNone/>
              <a:defRPr lang="en-US" sz="1300" b="1" kern="1200" dirty="0" smtClean="0">
                <a:solidFill>
                  <a:schemeClr val="tx1"/>
                </a:solidFill>
                <a:latin typeface="Arial" charset="0"/>
                <a:ea typeface="+mn-ea"/>
                <a:cs typeface="Arial" charset="0"/>
              </a:defRPr>
            </a:lvl2pPr>
            <a:lvl3pPr algn="l" rtl="0" fontAlgn="base">
              <a:spcBef>
                <a:spcPct val="0"/>
              </a:spcBef>
              <a:spcAft>
                <a:spcPct val="0"/>
              </a:spcAft>
              <a:buNone/>
              <a:defRPr lang="en-US" sz="1300" b="1" kern="1200" dirty="0" smtClean="0">
                <a:solidFill>
                  <a:schemeClr val="tx1"/>
                </a:solidFill>
                <a:latin typeface="Arial" charset="0"/>
                <a:ea typeface="+mn-ea"/>
                <a:cs typeface="Arial" charset="0"/>
              </a:defRPr>
            </a:lvl3pPr>
            <a:lvl4pPr algn="l" rtl="0" fontAlgn="base">
              <a:spcBef>
                <a:spcPct val="0"/>
              </a:spcBef>
              <a:spcAft>
                <a:spcPct val="0"/>
              </a:spcAft>
              <a:buNone/>
              <a:defRPr lang="en-US" sz="1300" b="1" kern="1200" dirty="0" smtClean="0">
                <a:solidFill>
                  <a:schemeClr val="tx1"/>
                </a:solidFill>
                <a:latin typeface="Arial" charset="0"/>
                <a:ea typeface="+mn-ea"/>
                <a:cs typeface="Arial" charset="0"/>
              </a:defRPr>
            </a:lvl4pPr>
            <a:lvl5pPr algn="l" rtl="0" fontAlgn="base">
              <a:spcBef>
                <a:spcPct val="0"/>
              </a:spcBef>
              <a:spcAft>
                <a:spcPct val="0"/>
              </a:spcAft>
              <a:buNone/>
              <a:defRPr lang="en-US" sz="1300" b="1" kern="1200" dirty="0">
                <a:solidFill>
                  <a:schemeClr val="tx1"/>
                </a:solidFill>
                <a:latin typeface="Arial" charset="0"/>
                <a:ea typeface="+mn-ea"/>
                <a:cs typeface="Arial" charset="0"/>
              </a:defRPr>
            </a:lvl5pPr>
          </a:lstStyle>
          <a:p>
            <a:pPr lvl="0"/>
            <a:r>
              <a:rPr lang="en-US"/>
              <a:t>Sub-Header: Enter your optional sub-heading here </a:t>
            </a:r>
          </a:p>
          <a:p>
            <a:pPr lvl="0"/>
            <a:endParaRPr lang="en-US"/>
          </a:p>
        </p:txBody>
      </p:sp>
      <p:sp>
        <p:nvSpPr>
          <p:cNvPr id="8" name="Text Placeholder 7"/>
          <p:cNvSpPr>
            <a:spLocks noGrp="1"/>
          </p:cNvSpPr>
          <p:nvPr>
            <p:ph type="body" sz="quarter" idx="14"/>
          </p:nvPr>
        </p:nvSpPr>
        <p:spPr/>
        <p:txBody>
          <a:bodyPr/>
          <a:lstStyle>
            <a:lvl1pPr>
              <a:buClr>
                <a:srgbClr val="5F6062"/>
              </a:buClr>
              <a:defRPr/>
            </a:lvl1pPr>
            <a:lvl2pPr>
              <a:buClr>
                <a:srgbClr val="5F6062"/>
              </a:buClr>
              <a:defRPr/>
            </a:lvl2pPr>
            <a:lvl3pPr>
              <a:buClr>
                <a:srgbClr val="5F6062"/>
              </a:buClr>
              <a:defRPr/>
            </a:lvl3pPr>
            <a:lvl4pPr>
              <a:buClr>
                <a:srgbClr val="5F6062"/>
              </a:buClr>
              <a:defRPr/>
            </a:lvl4pPr>
            <a:lvl5pPr>
              <a:buClr>
                <a:srgbClr val="5F606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170093"/>
      </p:ext>
    </p:extLst>
  </p:cSld>
  <p:clrMapOvr>
    <a:masterClrMapping/>
  </p:clrMapOvr>
  <p:transition>
    <p:wipe dir="r"/>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graphicFrame>
        <p:nvGraphicFramePr>
          <p:cNvPr id="7" name="Chart 6"/>
          <p:cNvGraphicFramePr/>
          <p:nvPr userDrawn="1"/>
        </p:nvGraphicFramePr>
        <p:xfrm>
          <a:off x="713070" y="1205402"/>
          <a:ext cx="6096000" cy="32475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36768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Picture 2" descr="Screen shot 2013-08-12 at 3.48.02 PM.png"/>
          <p:cNvPicPr>
            <a:picLocks noChangeAspect="1"/>
          </p:cNvPicPr>
          <p:nvPr userDrawn="1"/>
        </p:nvPicPr>
        <p:blipFill rotWithShape="1">
          <a:blip r:embed="rId2">
            <a:extLst>
              <a:ext uri="{28A0092B-C50C-407E-A947-70E740481C1C}">
                <a14:useLocalDpi xmlns:a14="http://schemas.microsoft.com/office/drawing/2010/main" val="0"/>
              </a:ext>
            </a:extLst>
          </a:blip>
          <a:srcRect t="-1" r="40833" b="344"/>
          <a:stretch/>
        </p:blipFill>
        <p:spPr>
          <a:xfrm>
            <a:off x="0" y="0"/>
            <a:ext cx="5410200" cy="5143500"/>
          </a:xfrm>
          <a:prstGeom prst="rect">
            <a:avLst/>
          </a:prstGeom>
          <a:ln>
            <a:noFill/>
          </a:ln>
        </p:spPr>
      </p:pic>
      <p:sp>
        <p:nvSpPr>
          <p:cNvPr id="4" name="Title 1"/>
          <p:cNvSpPr>
            <a:spLocks noGrp="1"/>
          </p:cNvSpPr>
          <p:nvPr>
            <p:ph type="title" hasCustomPrompt="1"/>
          </p:nvPr>
        </p:nvSpPr>
        <p:spPr>
          <a:xfrm>
            <a:off x="457201" y="88217"/>
            <a:ext cx="7544927" cy="711993"/>
          </a:xfrm>
        </p:spPr>
        <p:txBody>
          <a:bodyPr>
            <a:normAutofit/>
          </a:bodyPr>
          <a:lstStyle>
            <a:lvl1pPr algn="l">
              <a:defRPr sz="2400" cap="all">
                <a:solidFill>
                  <a:srgbClr val="009AC7"/>
                </a:solidFill>
              </a:defRPr>
            </a:lvl1pPr>
          </a:lstStyle>
          <a:p>
            <a:r>
              <a:rPr lang="en-US"/>
              <a:t>THE TITLE OF THE SLIDE GOES HERE AND IS NO LONGER THAN TWO LINES</a:t>
            </a:r>
          </a:p>
        </p:txBody>
      </p:sp>
      <p:pic>
        <p:nvPicPr>
          <p:cNvPr id="7" name="Picture 6" descr="Screen shot 2013-08-12 at 3.48.02 PM.png"/>
          <p:cNvPicPr>
            <a:picLocks noChangeAspect="1"/>
          </p:cNvPicPr>
          <p:nvPr userDrawn="1"/>
        </p:nvPicPr>
        <p:blipFill rotWithShape="1">
          <a:blip r:embed="rId2">
            <a:extLst>
              <a:ext uri="{28A0092B-C50C-407E-A947-70E740481C1C}">
                <a14:useLocalDpi xmlns:a14="http://schemas.microsoft.com/office/drawing/2010/main" val="0"/>
              </a:ext>
            </a:extLst>
          </a:blip>
          <a:srcRect l="59167" t="59259" b="5740"/>
          <a:stretch/>
        </p:blipFill>
        <p:spPr>
          <a:xfrm>
            <a:off x="5410200" y="2743200"/>
            <a:ext cx="3733800" cy="2400300"/>
          </a:xfrm>
          <a:prstGeom prst="rect">
            <a:avLst/>
          </a:prstGeom>
        </p:spPr>
      </p:pic>
    </p:spTree>
    <p:extLst>
      <p:ext uri="{BB962C8B-B14F-4D97-AF65-F5344CB8AC3E}">
        <p14:creationId xmlns:p14="http://schemas.microsoft.com/office/powerpoint/2010/main" val="3256905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700" y="205979"/>
            <a:ext cx="8229600" cy="857250"/>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graphicFrame>
        <p:nvGraphicFramePr>
          <p:cNvPr id="7" name="Chart 6"/>
          <p:cNvGraphicFramePr/>
          <p:nvPr userDrawn="1"/>
        </p:nvGraphicFramePr>
        <p:xfrm>
          <a:off x="713070" y="1205402"/>
          <a:ext cx="6096000" cy="32475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511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ast Page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descr="white graphic.png"/>
          <p:cNvPicPr>
            <a:picLocks noChangeAspect="1"/>
          </p:cNvPicPr>
          <p:nvPr userDrawn="1"/>
        </p:nvPicPr>
        <p:blipFill rotWithShape="1">
          <a:blip r:embed="rId3" cstate="print">
            <a:alphaModFix amt="13000"/>
            <a:extLst>
              <a:ext uri="{28A0092B-C50C-407E-A947-70E740481C1C}">
                <a14:useLocalDpi xmlns:a14="http://schemas.microsoft.com/office/drawing/2010/main" val="0"/>
              </a:ext>
            </a:extLst>
          </a:blip>
          <a:srcRect l="-35211" t="-1722" r="18002" b="8379"/>
          <a:stretch/>
        </p:blipFill>
        <p:spPr>
          <a:xfrm rot="5400000">
            <a:off x="1215238" y="115569"/>
            <a:ext cx="3812693" cy="6243168"/>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21275" y="4284890"/>
            <a:ext cx="2534557" cy="632477"/>
          </a:xfrm>
          <a:prstGeom prst="rect">
            <a:avLst/>
          </a:prstGeom>
          <a:effectLst>
            <a:outerShdw blurRad="88900" dir="2700000" sx="106000" sy="106000" algn="tl" rotWithShape="0">
              <a:schemeClr val="accent1">
                <a:lumMod val="50000"/>
                <a:alpha val="40000"/>
              </a:schemeClr>
            </a:outerShdw>
          </a:effectLst>
        </p:spPr>
      </p:pic>
      <p:sp>
        <p:nvSpPr>
          <p:cNvPr id="2" name="btfpLayoutConfig" hidden="1"/>
          <p:cNvSpPr txBox="1"/>
          <p:nvPr userDrawn="1"/>
        </p:nvSpPr>
        <p:spPr bwMode="gray">
          <a:xfrm>
            <a:off x="12700" y="12700"/>
            <a:ext cx="8890000" cy="88092"/>
          </a:xfrm>
          <a:prstGeom prst="rect">
            <a:avLst/>
          </a:prstGeom>
          <a:noFill/>
        </p:spPr>
        <p:txBody>
          <a:bodyPr vert="horz" wrap="square" lIns="36000" tIns="36000" rIns="36000" bIns="36000" rtlCol="0">
            <a:spAutoFit/>
          </a:bodyPr>
          <a:lstStyle/>
          <a:p>
            <a:pPr defTabSz="533400">
              <a:spcBef>
                <a:spcPts val="900"/>
              </a:spcBef>
            </a:pPr>
            <a:r>
              <a:rPr lang="en-US" sz="100">
                <a:solidFill>
                  <a:srgbClr val="FFFFFF">
                    <a:alpha val="0"/>
                  </a:srgbClr>
                </a:solidFill>
              </a:rPr>
              <a:t>overall_0_131895611226328870 columns_1_131895611226328870 </a:t>
            </a:r>
            <a:endParaRPr lang="en-US" sz="100" err="1">
              <a:solidFill>
                <a:srgbClr val="FFFFFF">
                  <a:alpha val="0"/>
                </a:srgbClr>
              </a:solidFill>
            </a:endParaRPr>
          </a:p>
        </p:txBody>
      </p:sp>
      <p:sp>
        <p:nvSpPr>
          <p:cNvPr id="16" name="Subtitle"/>
          <p:cNvSpPr>
            <a:spLocks noGrp="1"/>
          </p:cNvSpPr>
          <p:nvPr>
            <p:ph type="subTitle" idx="1" hasCustomPrompt="1"/>
          </p:nvPr>
        </p:nvSpPr>
        <p:spPr>
          <a:xfrm>
            <a:off x="393700" y="712519"/>
            <a:ext cx="6853261" cy="1104406"/>
          </a:xfrm>
        </p:spPr>
        <p:txBody>
          <a:bodyPr lIns="91440" tIns="45720" rIns="91440" bIns="45720" anchor="b"/>
          <a:lstStyle>
            <a:lvl1pPr marL="0" indent="0" algn="l">
              <a:lnSpc>
                <a:spcPct val="100000"/>
              </a:lnSpc>
              <a:spcBef>
                <a:spcPts val="0"/>
              </a:spcBef>
              <a:buNone/>
              <a:defRPr sz="2000" baseline="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kumimoji="0" lang="en-US" sz="4000" b="0" i="0" u="none" strike="noStrike" kern="1200" cap="none" spc="0" normalizeH="0" baseline="0" noProof="0">
                <a:ln>
                  <a:noFill/>
                </a:ln>
                <a:solidFill>
                  <a:srgbClr val="FFFFFF"/>
                </a:solidFill>
                <a:effectLst/>
                <a:uLnTx/>
                <a:uFillTx/>
                <a:latin typeface="+mn-lt"/>
                <a:ea typeface="+mj-ea"/>
                <a:cs typeface="Arial"/>
              </a:rPr>
              <a:t>DIVIDER</a:t>
            </a:r>
            <a:endParaRPr lang="en-US"/>
          </a:p>
        </p:txBody>
      </p:sp>
    </p:spTree>
    <p:extLst>
      <p:ext uri="{BB962C8B-B14F-4D97-AF65-F5344CB8AC3E}">
        <p14:creationId xmlns:p14="http://schemas.microsoft.com/office/powerpoint/2010/main" val="113697056"/>
      </p:ext>
    </p:extLst>
  </p:cSld>
  <p:clrMapOvr>
    <a:masterClrMapping/>
  </p:clrMapOvr>
  <p:extLst>
    <p:ext uri="{DCECCB84-F9BA-43D5-87BE-67443E8EF086}">
      <p15:sldGuideLst xmlns:p15="http://schemas.microsoft.com/office/powerpoint/2012/main">
        <p15:guide id="1" orient="horz" pos="2590">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700" y="205979"/>
            <a:ext cx="8229600" cy="857250"/>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graphicFrame>
        <p:nvGraphicFramePr>
          <p:cNvPr id="8" name="Table 7"/>
          <p:cNvGraphicFramePr>
            <a:graphicFrameLocks noGrp="1"/>
          </p:cNvGraphicFramePr>
          <p:nvPr userDrawn="1"/>
        </p:nvGraphicFramePr>
        <p:xfrm>
          <a:off x="636567" y="1373727"/>
          <a:ext cx="6096000" cy="14782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09530">
                <a:tc>
                  <a:txBody>
                    <a:bodyPr/>
                    <a:lstStyle/>
                    <a:p>
                      <a:endParaRPr lang="en-US" sz="1400">
                        <a:latin typeface="Arial"/>
                        <a:cs typeface="Arial"/>
                      </a:endParaRP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6708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8_Title Slide 1">
    <p:spTree>
      <p:nvGrpSpPr>
        <p:cNvPr id="1" name=""/>
        <p:cNvGrpSpPr/>
        <p:nvPr/>
      </p:nvGrpSpPr>
      <p:grpSpPr>
        <a:xfrm>
          <a:off x="0" y="0"/>
          <a:ext cx="0" cy="0"/>
          <a:chOff x="0" y="0"/>
          <a:chExt cx="0" cy="0"/>
        </a:xfrm>
      </p:grpSpPr>
      <p:pic>
        <p:nvPicPr>
          <p:cNvPr id="7" name="Picture 6" descr="divider-page3.jpg"/>
          <p:cNvPicPr>
            <a:picLocks noChangeAspect="1"/>
          </p:cNvPicPr>
          <p:nvPr userDrawn="1"/>
        </p:nvPicPr>
        <p:blipFill rotWithShape="1">
          <a:blip r:embed="rId2">
            <a:extLst>
              <a:ext uri="{28A0092B-C50C-407E-A947-70E740481C1C}">
                <a14:useLocalDpi xmlns:a14="http://schemas.microsoft.com/office/drawing/2010/main" val="0"/>
              </a:ext>
            </a:extLst>
          </a:blip>
          <a:srcRect l="5222" t="15784"/>
          <a:stretch/>
        </p:blipFill>
        <p:spPr>
          <a:xfrm>
            <a:off x="0" y="0"/>
            <a:ext cx="9144000" cy="5143500"/>
          </a:xfrm>
          <a:prstGeom prst="rect">
            <a:avLst/>
          </a:prstGeom>
        </p:spPr>
      </p:pic>
      <p:pic>
        <p:nvPicPr>
          <p:cNvPr id="3" name="Picture 2" descr="white graphic.png"/>
          <p:cNvPicPr>
            <a:picLocks noChangeAspect="1"/>
          </p:cNvPicPr>
          <p:nvPr userDrawn="1"/>
        </p:nvPicPr>
        <p:blipFill rotWithShape="1">
          <a:blip r:embed="rId3">
            <a:alphaModFix amt="28000"/>
            <a:extLst>
              <a:ext uri="{28A0092B-C50C-407E-A947-70E740481C1C}">
                <a14:useLocalDpi xmlns:a14="http://schemas.microsoft.com/office/drawing/2010/main" val="0"/>
              </a:ext>
            </a:extLst>
          </a:blip>
          <a:srcRect l="-5694" t="-4117" r="24997" b="7168"/>
          <a:stretch/>
        </p:blipFill>
        <p:spPr>
          <a:xfrm rot="10800000">
            <a:off x="1" y="0"/>
            <a:ext cx="2066856" cy="5105463"/>
          </a:xfrm>
          <a:prstGeom prst="rect">
            <a:avLst/>
          </a:prstGeom>
        </p:spPr>
      </p:pic>
      <p:pic>
        <p:nvPicPr>
          <p:cNvPr id="4" name="Picture 3" descr="Presidio whit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5060" y="4476619"/>
            <a:ext cx="2308763" cy="314321"/>
          </a:xfrm>
          <a:prstGeom prst="rect">
            <a:avLst/>
          </a:prstGeom>
          <a:effectLst>
            <a:outerShdw blurRad="50800" dist="38100" dir="2700000" algn="tl" rotWithShape="0">
              <a:prstClr val="black">
                <a:alpha val="40000"/>
              </a:prstClr>
            </a:outerShdw>
          </a:effectLst>
        </p:spPr>
      </p:pic>
      <p:sp>
        <p:nvSpPr>
          <p:cNvPr id="5" name="Title Placeholder 4"/>
          <p:cNvSpPr>
            <a:spLocks noGrp="1"/>
          </p:cNvSpPr>
          <p:nvPr>
            <p:ph type="title"/>
          </p:nvPr>
        </p:nvSpPr>
        <p:spPr>
          <a:xfrm>
            <a:off x="5751438" y="652692"/>
            <a:ext cx="3357415" cy="1773621"/>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02448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9_Title Slide 1">
    <p:spTree>
      <p:nvGrpSpPr>
        <p:cNvPr id="1" name=""/>
        <p:cNvGrpSpPr/>
        <p:nvPr/>
      </p:nvGrpSpPr>
      <p:grpSpPr>
        <a:xfrm>
          <a:off x="0" y="0"/>
          <a:ext cx="0" cy="0"/>
          <a:chOff x="0" y="0"/>
          <a:chExt cx="0" cy="0"/>
        </a:xfrm>
      </p:grpSpPr>
      <p:pic>
        <p:nvPicPr>
          <p:cNvPr id="7" name="Picture 6" descr="divider-page3.jpg"/>
          <p:cNvPicPr>
            <a:picLocks noChangeAspect="1"/>
          </p:cNvPicPr>
          <p:nvPr userDrawn="1"/>
        </p:nvPicPr>
        <p:blipFill rotWithShape="1">
          <a:blip r:embed="rId2">
            <a:extLst>
              <a:ext uri="{28A0092B-C50C-407E-A947-70E740481C1C}">
                <a14:useLocalDpi xmlns:a14="http://schemas.microsoft.com/office/drawing/2010/main" val="0"/>
              </a:ext>
            </a:extLst>
          </a:blip>
          <a:srcRect l="12503" t="15784" r="36090"/>
          <a:stretch/>
        </p:blipFill>
        <p:spPr>
          <a:xfrm>
            <a:off x="0" y="0"/>
            <a:ext cx="4959578" cy="5143500"/>
          </a:xfrm>
          <a:prstGeom prst="rect">
            <a:avLst/>
          </a:prstGeom>
        </p:spPr>
      </p:pic>
      <p:sp>
        <p:nvSpPr>
          <p:cNvPr id="2" name="Rectangle 1"/>
          <p:cNvSpPr/>
          <p:nvPr userDrawn="1"/>
        </p:nvSpPr>
        <p:spPr>
          <a:xfrm>
            <a:off x="4867340" y="0"/>
            <a:ext cx="42766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3" name="Picture 2" descr="white graphic.png"/>
          <p:cNvPicPr>
            <a:picLocks noChangeAspect="1"/>
          </p:cNvPicPr>
          <p:nvPr userDrawn="1"/>
        </p:nvPicPr>
        <p:blipFill rotWithShape="1">
          <a:blip r:embed="rId3">
            <a:alphaModFix amt="12000"/>
            <a:extLst>
              <a:ext uri="{28A0092B-C50C-407E-A947-70E740481C1C}">
                <a14:useLocalDpi xmlns:a14="http://schemas.microsoft.com/office/drawing/2010/main" val="0"/>
              </a:ext>
            </a:extLst>
          </a:blip>
          <a:srcRect l="-5694" t="-4117" r="24997" b="7168"/>
          <a:stretch/>
        </p:blipFill>
        <p:spPr>
          <a:xfrm rot="10800000" flipH="1">
            <a:off x="7077144" y="0"/>
            <a:ext cx="2066856" cy="5105463"/>
          </a:xfrm>
          <a:prstGeom prst="rect">
            <a:avLst/>
          </a:prstGeom>
        </p:spPr>
      </p:pic>
      <p:pic>
        <p:nvPicPr>
          <p:cNvPr id="4" name="Picture 3" descr="Presidio whit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00816" y="4722031"/>
            <a:ext cx="1756815" cy="239177"/>
          </a:xfrm>
          <a:prstGeom prst="rect">
            <a:avLst/>
          </a:prstGeom>
          <a:effectLst/>
        </p:spPr>
      </p:pic>
      <p:sp>
        <p:nvSpPr>
          <p:cNvPr id="6" name="Title 5"/>
          <p:cNvSpPr>
            <a:spLocks noGrp="1"/>
          </p:cNvSpPr>
          <p:nvPr>
            <p:ph type="title" hasCustomPrompt="1"/>
          </p:nvPr>
        </p:nvSpPr>
        <p:spPr>
          <a:xfrm>
            <a:off x="5144054" y="2582631"/>
            <a:ext cx="3479246" cy="857250"/>
          </a:xfrm>
          <a:prstGeom prst="rect">
            <a:avLst/>
          </a:prstGeo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4090408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3455" y="352985"/>
            <a:ext cx="7881217" cy="352985"/>
          </a:xfrm>
          <a:prstGeom prst="rect">
            <a:avLst/>
          </a:prstGeom>
        </p:spPr>
        <p:txBody>
          <a:bodyPr/>
          <a:lstStyle>
            <a:lvl1pPr>
              <a:defRPr cap="all" baseline="0">
                <a:solidFill>
                  <a:schemeClr val="accent1"/>
                </a:solidFill>
              </a:defRPr>
            </a:lvl1pPr>
          </a:lstStyle>
          <a:p>
            <a:r>
              <a:rPr lang="en-US"/>
              <a:t>Click to edit Master title style</a:t>
            </a:r>
          </a:p>
        </p:txBody>
      </p:sp>
      <p:sp>
        <p:nvSpPr>
          <p:cNvPr id="12" name="Text Placeholder 11"/>
          <p:cNvSpPr>
            <a:spLocks noGrp="1"/>
          </p:cNvSpPr>
          <p:nvPr>
            <p:ph type="body" sz="quarter" idx="13" hasCustomPrompt="1"/>
          </p:nvPr>
        </p:nvSpPr>
        <p:spPr>
          <a:xfrm>
            <a:off x="623455" y="857250"/>
            <a:ext cx="7897091" cy="252132"/>
          </a:xfrm>
          <a:noFill/>
          <a:ln w="9525">
            <a:noFill/>
            <a:miter lim="800000"/>
            <a:headEnd/>
            <a:tailEnd/>
          </a:ln>
          <a:effectLst/>
        </p:spPr>
        <p:txBody>
          <a:bodyPr lIns="0" tIns="0" rIns="80588" bIns="14652"/>
          <a:lstStyle>
            <a:lvl1pPr marL="0" indent="0" algn="l" rtl="0" fontAlgn="base">
              <a:spcBef>
                <a:spcPct val="0"/>
              </a:spcBef>
              <a:spcAft>
                <a:spcPct val="0"/>
              </a:spcAft>
              <a:buNone/>
              <a:defRPr lang="en-US" sz="1300" b="0" kern="1200" dirty="0" smtClean="0">
                <a:solidFill>
                  <a:srgbClr val="000000"/>
                </a:solidFill>
                <a:latin typeface="Arial" charset="0"/>
                <a:ea typeface="+mn-ea"/>
                <a:cs typeface="Arial" charset="0"/>
              </a:defRPr>
            </a:lvl1pPr>
            <a:lvl2pPr algn="l" rtl="0" fontAlgn="base">
              <a:spcBef>
                <a:spcPct val="0"/>
              </a:spcBef>
              <a:spcAft>
                <a:spcPct val="0"/>
              </a:spcAft>
              <a:buNone/>
              <a:defRPr lang="en-US" sz="1300" b="1" kern="1200" dirty="0" smtClean="0">
                <a:solidFill>
                  <a:schemeClr val="tx1"/>
                </a:solidFill>
                <a:latin typeface="Arial" charset="0"/>
                <a:ea typeface="+mn-ea"/>
                <a:cs typeface="Arial" charset="0"/>
              </a:defRPr>
            </a:lvl2pPr>
            <a:lvl3pPr algn="l" rtl="0" fontAlgn="base">
              <a:spcBef>
                <a:spcPct val="0"/>
              </a:spcBef>
              <a:spcAft>
                <a:spcPct val="0"/>
              </a:spcAft>
              <a:buNone/>
              <a:defRPr lang="en-US" sz="1300" b="1" kern="1200" dirty="0" smtClean="0">
                <a:solidFill>
                  <a:schemeClr val="tx1"/>
                </a:solidFill>
                <a:latin typeface="Arial" charset="0"/>
                <a:ea typeface="+mn-ea"/>
                <a:cs typeface="Arial" charset="0"/>
              </a:defRPr>
            </a:lvl3pPr>
            <a:lvl4pPr algn="l" rtl="0" fontAlgn="base">
              <a:spcBef>
                <a:spcPct val="0"/>
              </a:spcBef>
              <a:spcAft>
                <a:spcPct val="0"/>
              </a:spcAft>
              <a:buNone/>
              <a:defRPr lang="en-US" sz="1300" b="1" kern="1200" dirty="0" smtClean="0">
                <a:solidFill>
                  <a:schemeClr val="tx1"/>
                </a:solidFill>
                <a:latin typeface="Arial" charset="0"/>
                <a:ea typeface="+mn-ea"/>
                <a:cs typeface="Arial" charset="0"/>
              </a:defRPr>
            </a:lvl4pPr>
            <a:lvl5pPr algn="l" rtl="0" fontAlgn="base">
              <a:spcBef>
                <a:spcPct val="0"/>
              </a:spcBef>
              <a:spcAft>
                <a:spcPct val="0"/>
              </a:spcAft>
              <a:buNone/>
              <a:defRPr lang="en-US" sz="1300" b="1" kern="1200" dirty="0">
                <a:solidFill>
                  <a:schemeClr val="tx1"/>
                </a:solidFill>
                <a:latin typeface="Arial" charset="0"/>
                <a:ea typeface="+mn-ea"/>
                <a:cs typeface="Arial" charset="0"/>
              </a:defRPr>
            </a:lvl5pPr>
          </a:lstStyle>
          <a:p>
            <a:pPr lvl="0"/>
            <a:r>
              <a:rPr lang="en-US"/>
              <a:t>Sub-Header: Enter your optional sub-heading here </a:t>
            </a:r>
          </a:p>
          <a:p>
            <a:pPr lvl="0"/>
            <a:endParaRPr lang="en-US"/>
          </a:p>
        </p:txBody>
      </p:sp>
      <p:sp>
        <p:nvSpPr>
          <p:cNvPr id="8" name="Text Placeholder 7"/>
          <p:cNvSpPr>
            <a:spLocks noGrp="1"/>
          </p:cNvSpPr>
          <p:nvPr>
            <p:ph type="body" sz="quarter" idx="14"/>
          </p:nvPr>
        </p:nvSpPr>
        <p:spPr/>
        <p:txBody>
          <a:bodyPr/>
          <a:lstStyle>
            <a:lvl1pPr>
              <a:buClr>
                <a:srgbClr val="5F6062"/>
              </a:buClr>
              <a:defRPr/>
            </a:lvl1pPr>
            <a:lvl2pPr>
              <a:buClr>
                <a:srgbClr val="5F6062"/>
              </a:buClr>
              <a:defRPr/>
            </a:lvl2pPr>
            <a:lvl3pPr>
              <a:buClr>
                <a:srgbClr val="5F6062"/>
              </a:buClr>
              <a:defRPr/>
            </a:lvl3pPr>
            <a:lvl4pPr>
              <a:buClr>
                <a:srgbClr val="5F6062"/>
              </a:buClr>
              <a:defRPr/>
            </a:lvl4pPr>
            <a:lvl5pPr>
              <a:buClr>
                <a:srgbClr val="5F606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p:cNvSpPr>
            <a:spLocks noGrp="1" noChangeArrowheads="1"/>
          </p:cNvSpPr>
          <p:nvPr>
            <p:ph type="sldNum" sz="quarter" idx="4"/>
          </p:nvPr>
        </p:nvSpPr>
        <p:spPr bwMode="auto">
          <a:xfrm>
            <a:off x="7991763" y="4906090"/>
            <a:ext cx="1870364" cy="267890"/>
          </a:xfrm>
          <a:prstGeom prst="rect">
            <a:avLst/>
          </a:prstGeom>
          <a:noFill/>
          <a:ln w="9525">
            <a:noFill/>
            <a:miter lim="800000"/>
            <a:headEnd/>
            <a:tailEnd/>
          </a:ln>
          <a:effectLst/>
        </p:spPr>
        <p:txBody>
          <a:bodyPr vert="horz" wrap="square" lIns="0" tIns="0" rIns="14652" bIns="14652" numCol="1" anchor="t" anchorCtr="0" compatLnSpc="1">
            <a:prstTxWarp prst="textNoShape">
              <a:avLst/>
            </a:prstTxWarp>
          </a:bodyPr>
          <a:lstStyle>
            <a:lvl1pPr algn="ctr">
              <a:defRPr sz="1000" smtClean="0">
                <a:solidFill>
                  <a:srgbClr val="5F6062"/>
                </a:solidFill>
              </a:defRPr>
            </a:lvl1pPr>
          </a:lstStyle>
          <a:p>
            <a:pPr>
              <a:defRPr/>
            </a:pPr>
            <a:fld id="{C8586A89-3CE5-487F-94CB-5CB68CF8CC4D}" type="slidenum">
              <a:rPr lang="en-US"/>
              <a:pPr>
                <a:defRPr/>
              </a:pPr>
              <a:t>‹#›</a:t>
            </a:fld>
            <a:endParaRPr lang="en-US"/>
          </a:p>
        </p:txBody>
      </p:sp>
    </p:spTree>
    <p:extLst>
      <p:ext uri="{BB962C8B-B14F-4D97-AF65-F5344CB8AC3E}">
        <p14:creationId xmlns:p14="http://schemas.microsoft.com/office/powerpoint/2010/main" val="1930816183"/>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1957991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3455" y="352985"/>
            <a:ext cx="7881217" cy="352985"/>
          </a:xfrm>
          <a:prstGeom prst="rect">
            <a:avLst/>
          </a:prstGeom>
        </p:spPr>
        <p:txBody>
          <a:bodyPr/>
          <a:lstStyle>
            <a:lvl1pPr>
              <a:defRPr cap="all" baseline="0">
                <a:solidFill>
                  <a:schemeClr val="accent1"/>
                </a:solidFill>
              </a:defRPr>
            </a:lvl1pPr>
          </a:lstStyle>
          <a:p>
            <a:r>
              <a:rPr lang="en-US"/>
              <a:t>Click to edit Master title style</a:t>
            </a:r>
          </a:p>
        </p:txBody>
      </p:sp>
      <p:sp>
        <p:nvSpPr>
          <p:cNvPr id="4" name="Rectangle 13"/>
          <p:cNvSpPr>
            <a:spLocks noGrp="1" noChangeArrowheads="1"/>
          </p:cNvSpPr>
          <p:nvPr>
            <p:ph type="sldNum" sz="quarter" idx="10"/>
          </p:nvPr>
        </p:nvSpPr>
        <p:spPr>
          <a:ln/>
        </p:spPr>
        <p:txBody>
          <a:bodyPr/>
          <a:lstStyle>
            <a:lvl1pPr>
              <a:defRPr/>
            </a:lvl1pPr>
          </a:lstStyle>
          <a:p>
            <a:pPr>
              <a:defRPr/>
            </a:pPr>
            <a:fld id="{C8586A89-3CE5-487F-94CB-5CB68CF8CC4D}" type="slidenum">
              <a:rPr lang="en-US" smtClean="0">
                <a:solidFill>
                  <a:prstClr val="white">
                    <a:lumMod val="65000"/>
                  </a:prstClr>
                </a:solidFill>
              </a:rPr>
              <a:pPr>
                <a:defRPr/>
              </a:pPr>
              <a:t>‹#›</a:t>
            </a:fld>
            <a:endParaRPr lang="en-US">
              <a:solidFill>
                <a:prstClr val="white">
                  <a:lumMod val="65000"/>
                </a:prstClr>
              </a:solidFill>
            </a:endParaRPr>
          </a:p>
        </p:txBody>
      </p:sp>
      <p:sp>
        <p:nvSpPr>
          <p:cNvPr id="12" name="Text Placeholder 11"/>
          <p:cNvSpPr>
            <a:spLocks noGrp="1"/>
          </p:cNvSpPr>
          <p:nvPr>
            <p:ph type="body" sz="quarter" idx="13" hasCustomPrompt="1"/>
          </p:nvPr>
        </p:nvSpPr>
        <p:spPr>
          <a:xfrm>
            <a:off x="623455" y="857250"/>
            <a:ext cx="7897091" cy="252132"/>
          </a:xfrm>
          <a:noFill/>
          <a:ln w="9525">
            <a:noFill/>
            <a:miter lim="800000"/>
            <a:headEnd/>
            <a:tailEnd/>
          </a:ln>
          <a:effectLst/>
        </p:spPr>
        <p:txBody>
          <a:bodyPr lIns="0" tIns="0" rIns="80588" bIns="14652"/>
          <a:lstStyle>
            <a:lvl1pPr marL="0" indent="0" algn="l" rtl="0" fontAlgn="base">
              <a:spcBef>
                <a:spcPct val="0"/>
              </a:spcBef>
              <a:spcAft>
                <a:spcPct val="0"/>
              </a:spcAft>
              <a:buNone/>
              <a:defRPr lang="en-US" sz="1300" b="0" kern="1200" dirty="0" smtClean="0">
                <a:solidFill>
                  <a:srgbClr val="000000"/>
                </a:solidFill>
                <a:latin typeface="Arial" charset="0"/>
                <a:ea typeface="+mn-ea"/>
                <a:cs typeface="Arial" charset="0"/>
              </a:defRPr>
            </a:lvl1pPr>
            <a:lvl2pPr algn="l" rtl="0" fontAlgn="base">
              <a:spcBef>
                <a:spcPct val="0"/>
              </a:spcBef>
              <a:spcAft>
                <a:spcPct val="0"/>
              </a:spcAft>
              <a:buNone/>
              <a:defRPr lang="en-US" sz="1300" b="1" kern="1200" dirty="0" smtClean="0">
                <a:solidFill>
                  <a:schemeClr val="tx1"/>
                </a:solidFill>
                <a:latin typeface="Arial" charset="0"/>
                <a:ea typeface="+mn-ea"/>
                <a:cs typeface="Arial" charset="0"/>
              </a:defRPr>
            </a:lvl2pPr>
            <a:lvl3pPr algn="l" rtl="0" fontAlgn="base">
              <a:spcBef>
                <a:spcPct val="0"/>
              </a:spcBef>
              <a:spcAft>
                <a:spcPct val="0"/>
              </a:spcAft>
              <a:buNone/>
              <a:defRPr lang="en-US" sz="1300" b="1" kern="1200" dirty="0" smtClean="0">
                <a:solidFill>
                  <a:schemeClr val="tx1"/>
                </a:solidFill>
                <a:latin typeface="Arial" charset="0"/>
                <a:ea typeface="+mn-ea"/>
                <a:cs typeface="Arial" charset="0"/>
              </a:defRPr>
            </a:lvl3pPr>
            <a:lvl4pPr algn="l" rtl="0" fontAlgn="base">
              <a:spcBef>
                <a:spcPct val="0"/>
              </a:spcBef>
              <a:spcAft>
                <a:spcPct val="0"/>
              </a:spcAft>
              <a:buNone/>
              <a:defRPr lang="en-US" sz="1300" b="1" kern="1200" dirty="0" smtClean="0">
                <a:solidFill>
                  <a:schemeClr val="tx1"/>
                </a:solidFill>
                <a:latin typeface="Arial" charset="0"/>
                <a:ea typeface="+mn-ea"/>
                <a:cs typeface="Arial" charset="0"/>
              </a:defRPr>
            </a:lvl4pPr>
            <a:lvl5pPr algn="l" rtl="0" fontAlgn="base">
              <a:spcBef>
                <a:spcPct val="0"/>
              </a:spcBef>
              <a:spcAft>
                <a:spcPct val="0"/>
              </a:spcAft>
              <a:buNone/>
              <a:defRPr lang="en-US" sz="1300" b="1" kern="1200" dirty="0">
                <a:solidFill>
                  <a:schemeClr val="tx1"/>
                </a:solidFill>
                <a:latin typeface="Arial" charset="0"/>
                <a:ea typeface="+mn-ea"/>
                <a:cs typeface="Arial" charset="0"/>
              </a:defRPr>
            </a:lvl5pPr>
          </a:lstStyle>
          <a:p>
            <a:pPr lvl="0"/>
            <a:r>
              <a:rPr lang="en-US"/>
              <a:t>Sub-Header: Enter your optional sub-heading here </a:t>
            </a:r>
          </a:p>
          <a:p>
            <a:pPr lvl="0"/>
            <a:endParaRPr lang="en-US"/>
          </a:p>
        </p:txBody>
      </p:sp>
      <p:sp>
        <p:nvSpPr>
          <p:cNvPr id="8" name="Text Placeholder 7"/>
          <p:cNvSpPr>
            <a:spLocks noGrp="1"/>
          </p:cNvSpPr>
          <p:nvPr>
            <p:ph type="body" sz="quarter" idx="14"/>
          </p:nvPr>
        </p:nvSpPr>
        <p:spPr/>
        <p:txBody>
          <a:bodyPr/>
          <a:lstStyle>
            <a:lvl1pPr>
              <a:buClr>
                <a:srgbClr val="5F6062"/>
              </a:buClr>
              <a:defRPr/>
            </a:lvl1pPr>
            <a:lvl2pPr>
              <a:buClr>
                <a:srgbClr val="5F6062"/>
              </a:buClr>
              <a:defRPr/>
            </a:lvl2pPr>
            <a:lvl3pPr>
              <a:buClr>
                <a:srgbClr val="5F6062"/>
              </a:buClr>
              <a:defRPr/>
            </a:lvl3pPr>
            <a:lvl4pPr>
              <a:buClr>
                <a:srgbClr val="5F6062"/>
              </a:buClr>
              <a:defRPr/>
            </a:lvl4pPr>
            <a:lvl5pPr>
              <a:buClr>
                <a:srgbClr val="5F606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426889"/>
      </p:ext>
    </p:extLst>
  </p:cSld>
  <p:clrMapOvr>
    <a:masterClrMapping/>
  </p:clrMapOvr>
  <p:transition>
    <p:wipe dir="r"/>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0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alphaModFix amt="48000"/>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9" name="Picture 8" descr="white graphic.png"/>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42941" t="-1879"/>
          <a:stretch/>
        </p:blipFill>
        <p:spPr>
          <a:xfrm rot="5400000">
            <a:off x="1215248" y="115569"/>
            <a:ext cx="3812693" cy="6243168"/>
          </a:xfrm>
          <a:prstGeom prst="rect">
            <a:avLst/>
          </a:prstGeom>
        </p:spPr>
      </p:pic>
      <p:sp>
        <p:nvSpPr>
          <p:cNvPr id="10" name="Title Placeholder 1"/>
          <p:cNvSpPr>
            <a:spLocks noGrp="1"/>
          </p:cNvSpPr>
          <p:nvPr>
            <p:ph type="title"/>
          </p:nvPr>
        </p:nvSpPr>
        <p:spPr>
          <a:xfrm>
            <a:off x="393700" y="712521"/>
            <a:ext cx="5567713" cy="1104406"/>
          </a:xfrm>
          <a:prstGeom prst="rect">
            <a:avLst/>
          </a:prstGeom>
        </p:spPr>
        <p:txBody>
          <a:bodyPr vert="horz" lIns="91388" tIns="45694" rIns="91388" bIns="45694" rtlCol="0" anchor="b">
            <a:noAutofit/>
          </a:bodyPr>
          <a:lstStyle>
            <a:lvl1pPr>
              <a:defRPr b="1">
                <a:solidFill>
                  <a:schemeClr val="accent2"/>
                </a:solidFill>
              </a:defRPr>
            </a:lvl1pPr>
          </a:lstStyle>
          <a:p>
            <a:r>
              <a:rPr lang="en-US"/>
              <a:t>CLICK TO EDIT MASTER TITLE STYLE</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41724" y="4506650"/>
            <a:ext cx="2645076" cy="360108"/>
          </a:xfrm>
          <a:prstGeom prst="rect">
            <a:avLst/>
          </a:prstGeom>
          <a:effectLst>
            <a:outerShdw blurRad="482600" dist="114300" dir="840000" sx="98000" sy="98000" algn="tl" rotWithShape="0">
              <a:schemeClr val="tx2">
                <a:alpha val="83000"/>
              </a:schemeClr>
            </a:outerShdw>
          </a:effectLst>
        </p:spPr>
      </p:pic>
    </p:spTree>
    <p:extLst>
      <p:ext uri="{BB962C8B-B14F-4D97-AF65-F5344CB8AC3E}">
        <p14:creationId xmlns:p14="http://schemas.microsoft.com/office/powerpoint/2010/main" val="2419103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defTabSz="533400">
              <a:spcBef>
                <a:spcPts val="900"/>
              </a:spcBef>
            </a:pPr>
            <a:r>
              <a:rPr lang="en-US" sz="100">
                <a:solidFill>
                  <a:srgbClr val="FFFFFF">
                    <a:alpha val="0"/>
                  </a:srgbClr>
                </a:solidFill>
              </a:rPr>
              <a:t>overall_0_131892758927344762 columns_1_131892758927344762 </a:t>
            </a:r>
            <a:endParaRPr lang="en-US" sz="100" err="1">
              <a:solidFill>
                <a:srgbClr val="FFFFFF">
                  <a:alpha val="0"/>
                </a:srgbClr>
              </a:solidFill>
            </a:endParaRPr>
          </a:p>
        </p:txBody>
      </p:sp>
    </p:spTree>
    <p:extLst>
      <p:ext uri="{BB962C8B-B14F-4D97-AF65-F5344CB8AC3E}">
        <p14:creationId xmlns:p14="http://schemas.microsoft.com/office/powerpoint/2010/main" val="3651586484"/>
      </p:ext>
    </p:extLst>
  </p:cSld>
  <p:clrMapOvr>
    <a:masterClrMapping/>
  </p:clrMapOvr>
  <p:extLst>
    <p:ext uri="{DCECCB84-F9BA-43D5-87BE-67443E8EF086}">
      <p15:sldGuideLst xmlns:p15="http://schemas.microsoft.com/office/powerpoint/2012/main">
        <p15:guide id="1" pos="192" userDrawn="1">
          <p15:clr>
            <a:srgbClr val="CCCCCC"/>
          </p15:clr>
        </p15:guide>
        <p15:guide id="2" pos="5432" userDrawn="1">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149064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04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10" name="Picture 9" descr="powerpoint content_moss_small.pd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330698" cy="5143500"/>
          </a:xfrm>
          <a:prstGeom prst="rect">
            <a:avLst/>
          </a:prstGeom>
        </p:spPr>
      </p:pic>
      <p:sp>
        <p:nvSpPr>
          <p:cNvPr id="6" name="Slide Number Placeholder 5"/>
          <p:cNvSpPr>
            <a:spLocks noGrp="1"/>
          </p:cNvSpPr>
          <p:nvPr>
            <p:ph type="sldNum" sz="quarter" idx="12"/>
          </p:nvPr>
        </p:nvSpPr>
        <p:spPr>
          <a:xfrm>
            <a:off x="6812976" y="429038"/>
            <a:ext cx="2133600" cy="273844"/>
          </a:xfrm>
          <a:prstGeom prst="rect">
            <a:avLst/>
          </a:prstGeom>
        </p:spPr>
        <p:txBody>
          <a:bodyPr/>
          <a:lstStyle>
            <a:lvl1pPr>
              <a:defRPr>
                <a:solidFill>
                  <a:schemeClr val="bg2"/>
                </a:solidFill>
              </a:defRPr>
            </a:lvl1pPr>
          </a:lstStyle>
          <a:p>
            <a:fld id="{C565AC7D-0474-D54D-8ACD-F22245AC32BC}" type="slidenum">
              <a:rPr lang="en-US" smtClean="0">
                <a:solidFill>
                  <a:srgbClr val="5F6062"/>
                </a:solidFill>
              </a:rPr>
              <a:pPr/>
              <a:t>‹#›</a:t>
            </a:fld>
            <a:endParaRPr lang="en-US">
              <a:solidFill>
                <a:srgbClr val="5F6062"/>
              </a:solidFill>
            </a:endParaRPr>
          </a:p>
        </p:txBody>
      </p:sp>
      <p:sp>
        <p:nvSpPr>
          <p:cNvPr id="2" name="Title 1"/>
          <p:cNvSpPr>
            <a:spLocks noGrp="1"/>
          </p:cNvSpPr>
          <p:nvPr>
            <p:ph type="title" hasCustomPrompt="1"/>
          </p:nvPr>
        </p:nvSpPr>
        <p:spPr>
          <a:xfrm>
            <a:off x="457200" y="335869"/>
            <a:ext cx="7544927" cy="711993"/>
          </a:xfrm>
        </p:spPr>
        <p:txBody>
          <a:bodyPr>
            <a:normAutofit/>
          </a:bodyPr>
          <a:lstStyle>
            <a:lvl1pPr algn="l">
              <a:defRPr sz="1747" cap="all">
                <a:solidFill>
                  <a:schemeClr val="accent3"/>
                </a:solidFill>
              </a:defRPr>
            </a:lvl1pPr>
          </a:lstStyle>
          <a:p>
            <a:r>
              <a:rPr lang="en-US"/>
              <a:t>THE TITLE OF THE SLIDE GOES HERE AND IS NO LONGER THAN TWO LINES</a:t>
            </a:r>
          </a:p>
        </p:txBody>
      </p:sp>
      <p:sp>
        <p:nvSpPr>
          <p:cNvPr id="3" name="Content Placeholder 2"/>
          <p:cNvSpPr>
            <a:spLocks noGrp="1"/>
          </p:cNvSpPr>
          <p:nvPr>
            <p:ph idx="1"/>
          </p:nvPr>
        </p:nvSpPr>
        <p:spPr>
          <a:xfrm>
            <a:off x="457200" y="1200151"/>
            <a:ext cx="7544927" cy="3394472"/>
          </a:xfrm>
          <a:prstGeom prst="rect">
            <a:avLst/>
          </a:prstGeom>
        </p:spPr>
        <p:txBody>
          <a:bodyPr>
            <a:normAutofit/>
          </a:bodyPr>
          <a:lstStyle>
            <a:lvl1pPr>
              <a:defRPr sz="1310">
                <a:solidFill>
                  <a:srgbClr val="5F6062"/>
                </a:solidFill>
              </a:defRPr>
            </a:lvl1pPr>
            <a:lvl2pPr>
              <a:defRPr sz="1310">
                <a:solidFill>
                  <a:srgbClr val="5F6062"/>
                </a:solidFill>
              </a:defRPr>
            </a:lvl2pPr>
            <a:lvl3pPr>
              <a:defRPr sz="1310">
                <a:solidFill>
                  <a:srgbClr val="5F6062"/>
                </a:solidFill>
              </a:defRPr>
            </a:lvl3pPr>
            <a:lvl4pPr>
              <a:defRPr sz="1310">
                <a:solidFill>
                  <a:srgbClr val="5F6062"/>
                </a:solidFill>
              </a:defRPr>
            </a:lvl4pPr>
            <a:lvl5pPr>
              <a:defRPr sz="1310">
                <a:solidFill>
                  <a:srgbClr val="5F606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8" name="Rectangle 7"/>
          <p:cNvSpPr/>
          <p:nvPr userDrawn="1"/>
        </p:nvSpPr>
        <p:spPr>
          <a:xfrm>
            <a:off x="0" y="-1"/>
            <a:ext cx="137160" cy="9179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pic>
        <p:nvPicPr>
          <p:cNvPr id="9" name="Picture 8"/>
          <p:cNvPicPr>
            <a:picLocks noChangeAspect="1"/>
          </p:cNvPicPr>
          <p:nvPr userDrawn="1"/>
        </p:nvPicPr>
        <p:blipFill rotWithShape="1">
          <a:blip r:embed="rId3" cstate="hqprint">
            <a:alphaModFix amt="25000"/>
            <a:extLst>
              <a:ext uri="{28A0092B-C50C-407E-A947-70E740481C1C}">
                <a14:useLocalDpi xmlns:a14="http://schemas.microsoft.com/office/drawing/2010/main"/>
              </a:ext>
            </a:extLst>
          </a:blip>
          <a:srcRect/>
          <a:stretch/>
        </p:blipFill>
        <p:spPr>
          <a:xfrm rot="16200000">
            <a:off x="7289478" y="3245054"/>
            <a:ext cx="3314195" cy="482696"/>
          </a:xfrm>
          <a:prstGeom prst="rect">
            <a:avLst/>
          </a:prstGeom>
        </p:spPr>
      </p:pic>
    </p:spTree>
    <p:extLst>
      <p:ext uri="{BB962C8B-B14F-4D97-AF65-F5344CB8AC3E}">
        <p14:creationId xmlns:p14="http://schemas.microsoft.com/office/powerpoint/2010/main" val="198860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4" name="Picture 3" descr="powerpoint content_presidio blue_small.pd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6943241" cy="5143500"/>
          </a:xfrm>
          <a:prstGeom prst="rect">
            <a:avLst/>
          </a:prstGeom>
        </p:spPr>
      </p:pic>
      <p:sp>
        <p:nvSpPr>
          <p:cNvPr id="6" name="Slide Number Placeholder 5"/>
          <p:cNvSpPr>
            <a:spLocks noGrp="1"/>
          </p:cNvSpPr>
          <p:nvPr>
            <p:ph type="sldNum" sz="quarter" idx="12"/>
          </p:nvPr>
        </p:nvSpPr>
        <p:spPr>
          <a:xfrm>
            <a:off x="6812976" y="429038"/>
            <a:ext cx="2133600" cy="273844"/>
          </a:xfrm>
          <a:prstGeom prst="rect">
            <a:avLst/>
          </a:prstGeom>
        </p:spPr>
        <p:txBody>
          <a:bodyPr/>
          <a:lstStyle>
            <a:lvl1pPr>
              <a:defRPr>
                <a:solidFill>
                  <a:schemeClr val="bg2"/>
                </a:solidFill>
              </a:defRPr>
            </a:lvl1pPr>
          </a:lstStyle>
          <a:p>
            <a:fld id="{C565AC7D-0474-D54D-8ACD-F22245AC32BC}" type="slidenum">
              <a:rPr lang="en-US" smtClean="0">
                <a:solidFill>
                  <a:srgbClr val="5F6062"/>
                </a:solidFill>
              </a:rPr>
              <a:pPr/>
              <a:t>‹#›</a:t>
            </a:fld>
            <a:endParaRPr lang="en-US">
              <a:solidFill>
                <a:srgbClr val="5F6062"/>
              </a:solidFill>
            </a:endParaRPr>
          </a:p>
        </p:txBody>
      </p:sp>
      <p:sp>
        <p:nvSpPr>
          <p:cNvPr id="2" name="Title 1"/>
          <p:cNvSpPr>
            <a:spLocks noGrp="1"/>
          </p:cNvSpPr>
          <p:nvPr>
            <p:ph type="title" hasCustomPrompt="1"/>
          </p:nvPr>
        </p:nvSpPr>
        <p:spPr>
          <a:xfrm>
            <a:off x="457200" y="335869"/>
            <a:ext cx="7544927" cy="711993"/>
          </a:xfrm>
        </p:spPr>
        <p:txBody>
          <a:bodyPr>
            <a:normAutofit/>
          </a:bodyPr>
          <a:lstStyle>
            <a:lvl1pPr algn="l">
              <a:defRPr sz="1747" cap="all">
                <a:solidFill>
                  <a:srgbClr val="009AC7"/>
                </a:solidFill>
              </a:defRPr>
            </a:lvl1pPr>
          </a:lstStyle>
          <a:p>
            <a:r>
              <a:rPr lang="en-US"/>
              <a:t>THE TITLE OF THE SLIDE GOES HERE AND IS NO LONGER THAN TWO LINES</a:t>
            </a:r>
          </a:p>
        </p:txBody>
      </p:sp>
      <p:sp>
        <p:nvSpPr>
          <p:cNvPr id="3" name="Content Placeholder 2"/>
          <p:cNvSpPr>
            <a:spLocks noGrp="1"/>
          </p:cNvSpPr>
          <p:nvPr>
            <p:ph idx="1"/>
          </p:nvPr>
        </p:nvSpPr>
        <p:spPr>
          <a:xfrm>
            <a:off x="457200" y="1200151"/>
            <a:ext cx="7544927" cy="3394472"/>
          </a:xfrm>
          <a:prstGeom prst="rect">
            <a:avLst/>
          </a:prstGeom>
        </p:spPr>
        <p:txBody>
          <a:bodyPr>
            <a:normAutofit/>
          </a:bodyPr>
          <a:lstStyle>
            <a:lvl1pPr>
              <a:defRPr sz="1310">
                <a:solidFill>
                  <a:srgbClr val="5F6062"/>
                </a:solidFill>
              </a:defRPr>
            </a:lvl1pPr>
            <a:lvl2pPr>
              <a:defRPr sz="1310">
                <a:solidFill>
                  <a:srgbClr val="5F6062"/>
                </a:solidFill>
              </a:defRPr>
            </a:lvl2pPr>
            <a:lvl3pPr>
              <a:defRPr sz="1310">
                <a:solidFill>
                  <a:srgbClr val="5F6062"/>
                </a:solidFill>
              </a:defRPr>
            </a:lvl3pPr>
            <a:lvl4pPr>
              <a:defRPr sz="1310">
                <a:solidFill>
                  <a:srgbClr val="5F6062"/>
                </a:solidFill>
              </a:defRPr>
            </a:lvl4pPr>
            <a:lvl5pPr>
              <a:defRPr sz="1310">
                <a:solidFill>
                  <a:srgbClr val="5F606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8" name="Rectangle 7"/>
          <p:cNvSpPr/>
          <p:nvPr userDrawn="1"/>
        </p:nvSpPr>
        <p:spPr>
          <a:xfrm>
            <a:off x="0" y="-1"/>
            <a:ext cx="137160" cy="917972"/>
          </a:xfrm>
          <a:prstGeom prst="rect">
            <a:avLst/>
          </a:prstGeom>
          <a:solidFill>
            <a:srgbClr val="009A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pic>
        <p:nvPicPr>
          <p:cNvPr id="9" name="Picture 8"/>
          <p:cNvPicPr>
            <a:picLocks noChangeAspect="1"/>
          </p:cNvPicPr>
          <p:nvPr userDrawn="1"/>
        </p:nvPicPr>
        <p:blipFill rotWithShape="1">
          <a:blip r:embed="rId3" cstate="hqprint">
            <a:alphaModFix amt="25000"/>
            <a:extLst>
              <a:ext uri="{28A0092B-C50C-407E-A947-70E740481C1C}">
                <a14:useLocalDpi xmlns:a14="http://schemas.microsoft.com/office/drawing/2010/main"/>
              </a:ext>
            </a:extLst>
          </a:blip>
          <a:srcRect/>
          <a:stretch/>
        </p:blipFill>
        <p:spPr>
          <a:xfrm rot="16200000">
            <a:off x="7289478" y="3245054"/>
            <a:ext cx="3314195" cy="482696"/>
          </a:xfrm>
          <a:prstGeom prst="rect">
            <a:avLst/>
          </a:prstGeom>
        </p:spPr>
      </p:pic>
    </p:spTree>
    <p:extLst>
      <p:ext uri="{BB962C8B-B14F-4D97-AF65-F5344CB8AC3E}">
        <p14:creationId xmlns:p14="http://schemas.microsoft.com/office/powerpoint/2010/main" val="3239209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4_Title and Content">
    <p:spTree>
      <p:nvGrpSpPr>
        <p:cNvPr id="1" name=""/>
        <p:cNvGrpSpPr/>
        <p:nvPr/>
      </p:nvGrpSpPr>
      <p:grpSpPr>
        <a:xfrm>
          <a:off x="0" y="0"/>
          <a:ext cx="0" cy="0"/>
          <a:chOff x="0" y="0"/>
          <a:chExt cx="0" cy="0"/>
        </a:xfrm>
      </p:grpSpPr>
      <p:pic>
        <p:nvPicPr>
          <p:cNvPr id="4" name="Picture 3" descr="powerpoint content_bronze_small.pd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268705" cy="5143500"/>
          </a:xfrm>
          <a:prstGeom prst="rect">
            <a:avLst/>
          </a:prstGeom>
        </p:spPr>
      </p:pic>
      <p:sp>
        <p:nvSpPr>
          <p:cNvPr id="6" name="Slide Number Placeholder 5"/>
          <p:cNvSpPr>
            <a:spLocks noGrp="1"/>
          </p:cNvSpPr>
          <p:nvPr>
            <p:ph type="sldNum" sz="quarter" idx="12"/>
          </p:nvPr>
        </p:nvSpPr>
        <p:spPr>
          <a:xfrm>
            <a:off x="6812976" y="429038"/>
            <a:ext cx="2133600" cy="273844"/>
          </a:xfrm>
          <a:prstGeom prst="rect">
            <a:avLst/>
          </a:prstGeom>
        </p:spPr>
        <p:txBody>
          <a:bodyPr/>
          <a:lstStyle>
            <a:lvl1pPr>
              <a:defRPr>
                <a:solidFill>
                  <a:schemeClr val="bg2"/>
                </a:solidFill>
              </a:defRPr>
            </a:lvl1pPr>
          </a:lstStyle>
          <a:p>
            <a:fld id="{C565AC7D-0474-D54D-8ACD-F22245AC32BC}" type="slidenum">
              <a:rPr lang="en-US" smtClean="0">
                <a:solidFill>
                  <a:srgbClr val="5F6062"/>
                </a:solidFill>
              </a:rPr>
              <a:pPr/>
              <a:t>‹#›</a:t>
            </a:fld>
            <a:endParaRPr lang="en-US">
              <a:solidFill>
                <a:srgbClr val="5F6062"/>
              </a:solidFill>
            </a:endParaRPr>
          </a:p>
        </p:txBody>
      </p:sp>
      <p:sp>
        <p:nvSpPr>
          <p:cNvPr id="2" name="Title 1"/>
          <p:cNvSpPr>
            <a:spLocks noGrp="1"/>
          </p:cNvSpPr>
          <p:nvPr>
            <p:ph type="title" hasCustomPrompt="1"/>
          </p:nvPr>
        </p:nvSpPr>
        <p:spPr>
          <a:xfrm>
            <a:off x="457200" y="335869"/>
            <a:ext cx="7544927" cy="711993"/>
          </a:xfrm>
        </p:spPr>
        <p:txBody>
          <a:bodyPr>
            <a:normAutofit/>
          </a:bodyPr>
          <a:lstStyle>
            <a:lvl1pPr algn="l">
              <a:defRPr sz="1747" cap="all">
                <a:solidFill>
                  <a:schemeClr val="accent4"/>
                </a:solidFill>
              </a:defRPr>
            </a:lvl1pPr>
          </a:lstStyle>
          <a:p>
            <a:r>
              <a:rPr lang="en-US"/>
              <a:t>THE TITLE OF THE SLIDE GOES HERE AND IS NO LONGER THAN TWO LINES</a:t>
            </a:r>
          </a:p>
        </p:txBody>
      </p:sp>
      <p:sp>
        <p:nvSpPr>
          <p:cNvPr id="3" name="Content Placeholder 2"/>
          <p:cNvSpPr>
            <a:spLocks noGrp="1"/>
          </p:cNvSpPr>
          <p:nvPr>
            <p:ph idx="1"/>
          </p:nvPr>
        </p:nvSpPr>
        <p:spPr>
          <a:xfrm>
            <a:off x="457200" y="1200151"/>
            <a:ext cx="7544927" cy="3394472"/>
          </a:xfrm>
          <a:prstGeom prst="rect">
            <a:avLst/>
          </a:prstGeom>
        </p:spPr>
        <p:txBody>
          <a:bodyPr>
            <a:normAutofit/>
          </a:bodyPr>
          <a:lstStyle>
            <a:lvl1pPr>
              <a:defRPr sz="1310">
                <a:solidFill>
                  <a:srgbClr val="5F6062"/>
                </a:solidFill>
              </a:defRPr>
            </a:lvl1pPr>
            <a:lvl2pPr>
              <a:defRPr sz="1310">
                <a:solidFill>
                  <a:srgbClr val="5F6062"/>
                </a:solidFill>
              </a:defRPr>
            </a:lvl2pPr>
            <a:lvl3pPr>
              <a:defRPr sz="1310">
                <a:solidFill>
                  <a:srgbClr val="5F6062"/>
                </a:solidFill>
              </a:defRPr>
            </a:lvl3pPr>
            <a:lvl4pPr>
              <a:defRPr sz="1310">
                <a:solidFill>
                  <a:srgbClr val="5F6062"/>
                </a:solidFill>
              </a:defRPr>
            </a:lvl4pPr>
            <a:lvl5pPr>
              <a:defRPr sz="1310">
                <a:solidFill>
                  <a:srgbClr val="5F606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1"/>
            <a:ext cx="137160" cy="9179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2847" fontAlgn="auto">
              <a:spcBef>
                <a:spcPts val="0"/>
              </a:spcBef>
              <a:spcAft>
                <a:spcPts val="0"/>
              </a:spcAft>
            </a:pPr>
            <a:endParaRPr lang="en-US" sz="1310">
              <a:solidFill>
                <a:prstClr val="white"/>
              </a:solidFill>
            </a:endParaRPr>
          </a:p>
        </p:txBody>
      </p:sp>
      <p:pic>
        <p:nvPicPr>
          <p:cNvPr id="11" name="Picture 10"/>
          <p:cNvPicPr>
            <a:picLocks noChangeAspect="1"/>
          </p:cNvPicPr>
          <p:nvPr userDrawn="1"/>
        </p:nvPicPr>
        <p:blipFill rotWithShape="1">
          <a:blip r:embed="rId3" cstate="hqprint">
            <a:alphaModFix amt="25000"/>
            <a:extLst>
              <a:ext uri="{28A0092B-C50C-407E-A947-70E740481C1C}">
                <a14:useLocalDpi xmlns:a14="http://schemas.microsoft.com/office/drawing/2010/main"/>
              </a:ext>
            </a:extLst>
          </a:blip>
          <a:srcRect/>
          <a:stretch/>
        </p:blipFill>
        <p:spPr>
          <a:xfrm rot="16200000">
            <a:off x="7289478" y="3245054"/>
            <a:ext cx="3314195" cy="482696"/>
          </a:xfrm>
          <a:prstGeom prst="rect">
            <a:avLst/>
          </a:prstGeom>
        </p:spPr>
      </p:pic>
    </p:spTree>
    <p:extLst>
      <p:ext uri="{BB962C8B-B14F-4D97-AF65-F5344CB8AC3E}">
        <p14:creationId xmlns:p14="http://schemas.microsoft.com/office/powerpoint/2010/main" val="2021215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9.png"/><Relationship Id="rId2" Type="http://schemas.openxmlformats.org/officeDocument/2006/relationships/slideLayout" Target="../slideLayouts/slideLayout7.xml"/><Relationship Id="rId16"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7.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BtfpConfiguration" hidden="1"/>
          <p:cNvSpPr txBox="1"/>
          <p:nvPr userDrawn="1"/>
        </p:nvSpPr>
        <p:spPr bwMode="hidden">
          <a:xfrm>
            <a:off x="0" y="0"/>
            <a:ext cx="27000" cy="27000"/>
          </a:xfrm>
          <a:prstGeom prst="rect">
            <a:avLst/>
          </a:prstGeom>
          <a:noFill/>
        </p:spPr>
        <p:txBody>
          <a:bodyPr wrap="none" lIns="0" tIns="0" rIns="0" bIns="0" rtlCol="0">
            <a:noAutofit/>
          </a:bodyPr>
          <a:lstStyle/>
          <a:p>
            <a:pPr defTabSz="533400">
              <a:spcBef>
                <a:spcPts val="900"/>
              </a:spcBef>
            </a:pPr>
            <a:r>
              <a:rPr lang="en-US" sz="100" dirty="0">
                <a:solidFill>
                  <a:srgbClr val="FFFFFF">
                    <a:alpha val="0"/>
                  </a:srgbClr>
                </a:solidFill>
              </a:rPr>
              <a:t>&lt;</a:t>
            </a:r>
            <a:r>
              <a:rPr lang="en-US" sz="100" dirty="0" err="1">
                <a:solidFill>
                  <a:srgbClr val="FFFFFF">
                    <a:alpha val="0"/>
                  </a:srgbClr>
                </a:solidFill>
              </a:rPr>
              <a:t>btfp</a:t>
            </a:r>
            <a:r>
              <a:rPr lang="en-US" sz="100" dirty="0">
                <a:solidFill>
                  <a:srgbClr val="FFFFFF">
                    <a:alpha val="0"/>
                  </a:srgbClr>
                </a:solidFill>
              </a:rPr>
              <a:t>&gt;</a:t>
            </a:r>
          </a:p>
          <a:p>
            <a:pPr defTabSz="533400">
              <a:spcBef>
                <a:spcPts val="900"/>
              </a:spcBef>
            </a:pPr>
            <a:r>
              <a:rPr lang="en-US" sz="100" dirty="0">
                <a:solidFill>
                  <a:srgbClr val="FFFFFF">
                    <a:alpha val="0"/>
                  </a:srgbClr>
                </a:solidFill>
              </a:rPr>
              <a:t>  &lt;!-- Updated North America Graphics. NYC. 1.7.2019 to change caps on tagline. North American Graphics. 12.14.18. CHI. CORE.       Keep "version" and "type" options unchanged.       Set "name" option to the client name that should appear on the client color section.        Set "</a:t>
            </a:r>
            <a:r>
              <a:rPr lang="en-US" sz="100" dirty="0" err="1">
                <a:solidFill>
                  <a:srgbClr val="FFFFFF">
                    <a:alpha val="0"/>
                  </a:srgbClr>
                </a:solidFill>
              </a:rPr>
              <a:t>pageSize</a:t>
            </a:r>
            <a:r>
              <a:rPr lang="en-US" sz="100" dirty="0">
                <a:solidFill>
                  <a:srgbClr val="FFFFFF">
                    <a:alpha val="0"/>
                  </a:srgbClr>
                </a:solidFill>
              </a:rPr>
              <a:t>" to the paper size you are setting this slide master up on. Valid values are: "widescreen" (which equals 16:9), "4_3", "a4" and "letter". Observe capitalization! --&gt;</a:t>
            </a:r>
          </a:p>
          <a:p>
            <a:pPr defTabSz="533400">
              <a:spcBef>
                <a:spcPts val="900"/>
              </a:spcBef>
            </a:pPr>
            <a:r>
              <a:rPr lang="en-US" sz="100" dirty="0">
                <a:solidFill>
                  <a:srgbClr val="FFFFFF">
                    <a:alpha val="0"/>
                  </a:srgbClr>
                </a:solidFill>
              </a:rPr>
              <a:t>  &lt;template version="2.0.14" type="unbranded" name="Presidio_16.9" </a:t>
            </a:r>
            <a:r>
              <a:rPr lang="en-US" sz="100" dirty="0" err="1">
                <a:solidFill>
                  <a:srgbClr val="FFFFFF">
                    <a:alpha val="0"/>
                  </a:srgbClr>
                </a:solidFill>
              </a:rPr>
              <a:t>pageSize</a:t>
            </a:r>
            <a:r>
              <a:rPr lang="en-US" sz="100" dirty="0">
                <a:solidFill>
                  <a:srgbClr val="FFFFFF">
                    <a:alpha val="0"/>
                  </a:srgbClr>
                </a:solidFill>
              </a:rPr>
              <a:t>="widescreen"&gt;</a:t>
            </a:r>
          </a:p>
          <a:p>
            <a:pPr defTabSz="533400">
              <a:spcBef>
                <a:spcPts val="900"/>
              </a:spcBef>
            </a:pPr>
            <a:r>
              <a:rPr lang="en-US" sz="100" dirty="0">
                <a:solidFill>
                  <a:srgbClr val="FFFFFF">
                    <a:alpha val="0"/>
                  </a:srgbClr>
                </a:solidFill>
              </a:rPr>
              <a:t>    &lt;!-- Instructions for &lt;settings&gt; tag:         In each sub-tag set the hex code of the RGB color you wish to use for the standard elements when they are created on this slide master.         If the value is missing or invalid, default colors will be used. --&gt;</a:t>
            </a:r>
          </a:p>
          <a:p>
            <a:pPr defTabSz="533400">
              <a:spcBef>
                <a:spcPts val="900"/>
              </a:spcBef>
            </a:pPr>
            <a:r>
              <a:rPr lang="en-US" sz="100" dirty="0">
                <a:solidFill>
                  <a:srgbClr val="FFFFFF">
                    <a:alpha val="0"/>
                  </a:srgbClr>
                </a:solidFill>
              </a:rPr>
              <a:t>    &lt;settings&gt;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runningAgendaBackColorLeft</a:t>
            </a:r>
            <a:r>
              <a:rPr lang="en-US" sz="100" dirty="0">
                <a:solidFill>
                  <a:srgbClr val="FFFFFF">
                    <a:alpha val="0"/>
                  </a:srgbClr>
                </a:solidFill>
              </a:rPr>
              <a:t>&gt;#404040&lt;/</a:t>
            </a:r>
            <a:r>
              <a:rPr lang="en-US" sz="100" dirty="0" err="1">
                <a:solidFill>
                  <a:srgbClr val="FFFFFF">
                    <a:alpha val="0"/>
                  </a:srgbClr>
                </a:solidFill>
              </a:rPr>
              <a:t>runningAgendaBackColorLeft</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runningAgendaBackColorRight</a:t>
            </a:r>
            <a:r>
              <a:rPr lang="en-US" sz="100" dirty="0">
                <a:solidFill>
                  <a:srgbClr val="FFFFFF">
                    <a:alpha val="0"/>
                  </a:srgbClr>
                </a:solidFill>
              </a:rPr>
              <a:t>&gt;#B2B2B2&lt;/</a:t>
            </a:r>
            <a:r>
              <a:rPr lang="en-US" sz="100" dirty="0" err="1">
                <a:solidFill>
                  <a:srgbClr val="FFFFFF">
                    <a:alpha val="0"/>
                  </a:srgbClr>
                </a:solidFill>
              </a:rPr>
              <a:t>runningAgendaBackColorRight</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runningAgendaTextColorLeft</a:t>
            </a:r>
            <a:r>
              <a:rPr lang="en-US" sz="100" dirty="0">
                <a:solidFill>
                  <a:srgbClr val="FFFFFF">
                    <a:alpha val="0"/>
                  </a:srgbClr>
                </a:solidFill>
              </a:rPr>
              <a:t>&gt;#FFFFFF&lt;/</a:t>
            </a:r>
            <a:r>
              <a:rPr lang="en-US" sz="100" dirty="0" err="1">
                <a:solidFill>
                  <a:srgbClr val="FFFFFF">
                    <a:alpha val="0"/>
                  </a:srgbClr>
                </a:solidFill>
              </a:rPr>
              <a:t>runningAgendaTextColorLeft</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runningAgendaTextColorRight</a:t>
            </a:r>
            <a:r>
              <a:rPr lang="en-US" sz="100" dirty="0">
                <a:solidFill>
                  <a:srgbClr val="FFFFFF">
                    <a:alpha val="0"/>
                  </a:srgbClr>
                </a:solidFill>
              </a:rPr>
              <a:t>&gt;#FFFFFF&lt;/</a:t>
            </a:r>
            <a:r>
              <a:rPr lang="en-US" sz="100" dirty="0" err="1">
                <a:solidFill>
                  <a:srgbClr val="FFFFFF">
                    <a:alpha val="0"/>
                  </a:srgbClr>
                </a:solidFill>
              </a:rPr>
              <a:t>runningAgendaTextColorRight</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columnHeaderLineColor</a:t>
            </a:r>
            <a:r>
              <a:rPr lang="en-US" sz="100" dirty="0">
                <a:solidFill>
                  <a:srgbClr val="FFFFFF">
                    <a:alpha val="0"/>
                  </a:srgbClr>
                </a:solidFill>
              </a:rPr>
              <a:t>&gt;#000000&lt;/</a:t>
            </a:r>
            <a:r>
              <a:rPr lang="en-US" sz="100" dirty="0" err="1">
                <a:solidFill>
                  <a:srgbClr val="FFFFFF">
                    <a:alpha val="0"/>
                  </a:srgbClr>
                </a:solidFill>
              </a:rPr>
              <a:t>columnHeaderLineColor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columnHeaderTextColor</a:t>
            </a:r>
            <a:r>
              <a:rPr lang="en-US" sz="100" dirty="0">
                <a:solidFill>
                  <a:srgbClr val="FFFFFF">
                    <a:alpha val="0"/>
                  </a:srgbClr>
                </a:solidFill>
              </a:rPr>
              <a:t>&gt;#000000&lt;/</a:t>
            </a:r>
            <a:r>
              <a:rPr lang="en-US" sz="100" dirty="0" err="1">
                <a:solidFill>
                  <a:srgbClr val="FFFFFF">
                    <a:alpha val="0"/>
                  </a:srgbClr>
                </a:solidFill>
              </a:rPr>
              <a:t>columnHeaderTextColor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rowHeaderLineColor</a:t>
            </a:r>
            <a:r>
              <a:rPr lang="en-US" sz="100" dirty="0">
                <a:solidFill>
                  <a:srgbClr val="FFFFFF">
                    <a:alpha val="0"/>
                  </a:srgbClr>
                </a:solidFill>
              </a:rPr>
              <a:t>&gt;#595959&lt;/</a:t>
            </a:r>
            <a:r>
              <a:rPr lang="en-US" sz="100" dirty="0" err="1">
                <a:solidFill>
                  <a:srgbClr val="FFFFFF">
                    <a:alpha val="0"/>
                  </a:srgbClr>
                </a:solidFill>
              </a:rPr>
              <a:t>rowHeaderLineColor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rowHeaderTextColor</a:t>
            </a:r>
            <a:r>
              <a:rPr lang="en-US" sz="100" dirty="0">
                <a:solidFill>
                  <a:srgbClr val="FFFFFF">
                    <a:alpha val="0"/>
                  </a:srgbClr>
                </a:solidFill>
              </a:rPr>
              <a:t>&gt;#595959&lt;/</a:t>
            </a:r>
            <a:r>
              <a:rPr lang="en-US" sz="100" dirty="0" err="1">
                <a:solidFill>
                  <a:srgbClr val="FFFFFF">
                    <a:alpha val="0"/>
                  </a:srgbClr>
                </a:solidFill>
              </a:rPr>
              <a:t>rowHeaderTextColor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bainArrowLineColor</a:t>
            </a:r>
            <a:r>
              <a:rPr lang="en-US" sz="100" dirty="0">
                <a:solidFill>
                  <a:srgbClr val="FFFFFF">
                    <a:alpha val="0"/>
                  </a:srgbClr>
                </a:solidFill>
              </a:rPr>
              <a:t>&gt;#008FBD&lt;/</a:t>
            </a:r>
            <a:r>
              <a:rPr lang="en-US" sz="100" dirty="0" err="1">
                <a:solidFill>
                  <a:srgbClr val="FFFFFF">
                    <a:alpha val="0"/>
                  </a:srgbClr>
                </a:solidFill>
              </a:rPr>
              <a:t>bainArrowLineColor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bainArrowTextColor</a:t>
            </a:r>
            <a:r>
              <a:rPr lang="en-US" sz="100" dirty="0">
                <a:solidFill>
                  <a:srgbClr val="FFFFFF">
                    <a:alpha val="0"/>
                  </a:srgbClr>
                </a:solidFill>
              </a:rPr>
              <a:t>&gt;#008FBD&lt;/</a:t>
            </a:r>
            <a:r>
              <a:rPr lang="en-US" sz="100" dirty="0" err="1">
                <a:solidFill>
                  <a:srgbClr val="FFFFFF">
                    <a:alpha val="0"/>
                  </a:srgbClr>
                </a:solidFill>
              </a:rPr>
              <a:t>bainArrowTextColor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percentageCircleFullCircleColor</a:t>
            </a:r>
            <a:r>
              <a:rPr lang="en-US" sz="100" dirty="0">
                <a:solidFill>
                  <a:srgbClr val="FFFFFF">
                    <a:alpha val="0"/>
                  </a:srgbClr>
                </a:solidFill>
              </a:rPr>
              <a:t>&gt;#B2B2B2&lt;/</a:t>
            </a:r>
            <a:r>
              <a:rPr lang="en-US" sz="100" dirty="0" err="1">
                <a:solidFill>
                  <a:srgbClr val="FFFFFF">
                    <a:alpha val="0"/>
                  </a:srgbClr>
                </a:solidFill>
              </a:rPr>
              <a:t>percentageCircleFullCircleColor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percentageCircleTextHighlightColor</a:t>
            </a:r>
            <a:r>
              <a:rPr lang="en-US" sz="100" dirty="0">
                <a:solidFill>
                  <a:srgbClr val="FFFFFF">
                    <a:alpha val="0"/>
                  </a:srgbClr>
                </a:solidFill>
              </a:rPr>
              <a:t>&gt;#008FBD&lt;/</a:t>
            </a:r>
            <a:r>
              <a:rPr lang="en-US" sz="100" dirty="0" err="1">
                <a:solidFill>
                  <a:srgbClr val="FFFFFF">
                    <a:alpha val="0"/>
                  </a:srgbClr>
                </a:solidFill>
              </a:rPr>
              <a:t>percentageCircleTextHighlightColor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statusStickerColor</a:t>
            </a:r>
            <a:r>
              <a:rPr lang="en-US" sz="100" dirty="0">
                <a:solidFill>
                  <a:srgbClr val="FFFFFF">
                    <a:alpha val="0"/>
                  </a:srgbClr>
                </a:solidFill>
              </a:rPr>
              <a:t>&gt;#000000&lt;/</a:t>
            </a:r>
            <a:r>
              <a:rPr lang="en-US" sz="100" dirty="0" err="1">
                <a:solidFill>
                  <a:srgbClr val="FFFFFF">
                    <a:alpha val="0"/>
                  </a:srgbClr>
                </a:solidFill>
              </a:rPr>
              <a:t>statusStickerColor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calloutBackColor</a:t>
            </a:r>
            <a:r>
              <a:rPr lang="en-US" sz="100" dirty="0">
                <a:solidFill>
                  <a:srgbClr val="FFFFFF">
                    <a:alpha val="0"/>
                  </a:srgbClr>
                </a:solidFill>
              </a:rPr>
              <a:t>&gt;#FFFFFF&lt;/</a:t>
            </a:r>
            <a:r>
              <a:rPr lang="en-US" sz="100" dirty="0" err="1">
                <a:solidFill>
                  <a:srgbClr val="FFFFFF">
                    <a:alpha val="0"/>
                  </a:srgbClr>
                </a:solidFill>
              </a:rPr>
              <a:t>calloutBackColor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calloutTextLineColor</a:t>
            </a:r>
            <a:r>
              <a:rPr lang="en-US" sz="100" dirty="0">
                <a:solidFill>
                  <a:srgbClr val="FFFFFF">
                    <a:alpha val="0"/>
                  </a:srgbClr>
                </a:solidFill>
              </a:rPr>
              <a:t>&gt;#595959&lt;/</a:t>
            </a:r>
            <a:r>
              <a:rPr lang="en-US" sz="100" dirty="0" err="1">
                <a:solidFill>
                  <a:srgbClr val="FFFFFF">
                    <a:alpha val="0"/>
                  </a:srgbClr>
                </a:solidFill>
              </a:rPr>
              <a:t>calloutTextLineColor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numberBubbleBackColor</a:t>
            </a:r>
            <a:r>
              <a:rPr lang="en-US" sz="100" dirty="0">
                <a:solidFill>
                  <a:srgbClr val="FFFFFF">
                    <a:alpha val="0"/>
                  </a:srgbClr>
                </a:solidFill>
              </a:rPr>
              <a:t>&gt;#FFFFFF&lt;/</a:t>
            </a:r>
            <a:r>
              <a:rPr lang="en-US" sz="100" dirty="0" err="1">
                <a:solidFill>
                  <a:srgbClr val="FFFFFF">
                    <a:alpha val="0"/>
                  </a:srgbClr>
                </a:solidFill>
              </a:rPr>
              <a:t>numberBubbleBackColor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numberBubbleTextLineColor</a:t>
            </a:r>
            <a:r>
              <a:rPr lang="en-US" sz="100" dirty="0">
                <a:solidFill>
                  <a:srgbClr val="FFFFFF">
                    <a:alpha val="0"/>
                  </a:srgbClr>
                </a:solidFill>
              </a:rPr>
              <a:t>&gt;#008FBD&lt;/</a:t>
            </a:r>
            <a:r>
              <a:rPr lang="en-US" sz="100" dirty="0" err="1">
                <a:solidFill>
                  <a:srgbClr val="FFFFFF">
                    <a:alpha val="0"/>
                  </a:srgbClr>
                </a:solidFill>
              </a:rPr>
              <a:t>numberBubbleTextLineColor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valueChainTextLineColor</a:t>
            </a:r>
            <a:r>
              <a:rPr lang="en-US" sz="100" dirty="0">
                <a:solidFill>
                  <a:srgbClr val="FFFFFF">
                    <a:alpha val="0"/>
                  </a:srgbClr>
                </a:solidFill>
              </a:rPr>
              <a:t>&gt;#595959&lt;/</a:t>
            </a:r>
            <a:r>
              <a:rPr lang="en-US" sz="100" dirty="0" err="1">
                <a:solidFill>
                  <a:srgbClr val="FFFFFF">
                    <a:alpha val="0"/>
                  </a:srgbClr>
                </a:solidFill>
              </a:rPr>
              <a:t>valueChainTextLineColor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agendaHighlightColor</a:t>
            </a:r>
            <a:r>
              <a:rPr lang="en-US" sz="100" dirty="0">
                <a:solidFill>
                  <a:srgbClr val="FFFFFF">
                    <a:alpha val="0"/>
                  </a:srgbClr>
                </a:solidFill>
              </a:rPr>
              <a:t>&gt;#008FBD&lt;/</a:t>
            </a:r>
            <a:r>
              <a:rPr lang="en-US" sz="100" dirty="0" err="1">
                <a:solidFill>
                  <a:srgbClr val="FFFFFF">
                    <a:alpha val="0"/>
                  </a:srgbClr>
                </a:solidFill>
              </a:rPr>
              <a:t>agendaHighlightColor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 The &lt;</a:t>
            </a:r>
            <a:r>
              <a:rPr lang="en-US" sz="100" dirty="0" err="1">
                <a:solidFill>
                  <a:srgbClr val="FFFFFF">
                    <a:alpha val="0"/>
                  </a:srgbClr>
                </a:solidFill>
              </a:rPr>
              <a:t>tableAccentNumber</a:t>
            </a:r>
            <a:r>
              <a:rPr lang="en-US" sz="100" dirty="0">
                <a:solidFill>
                  <a:srgbClr val="FFFFFF">
                    <a:alpha val="0"/>
                  </a:srgbClr>
                </a:solidFill>
              </a:rPr>
              <a:t>&gt;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tableAccentNumber</a:t>
            </a:r>
            <a:r>
              <a:rPr lang="en-US" sz="100" dirty="0">
                <a:solidFill>
                  <a:srgbClr val="FFFFFF">
                    <a:alpha val="0"/>
                  </a:srgbClr>
                </a:solidFill>
              </a:rPr>
              <a:t>&gt;1&lt;/</a:t>
            </a:r>
            <a:r>
              <a:rPr lang="en-US" sz="100" dirty="0" err="1">
                <a:solidFill>
                  <a:srgbClr val="FFFFFF">
                    <a:alpha val="0"/>
                  </a:srgbClr>
                </a:solidFill>
              </a:rPr>
              <a:t>tableAccentNumber</a:t>
            </a:r>
            <a:r>
              <a:rPr lang="en-US" sz="100" dirty="0">
                <a:solidFill>
                  <a:srgbClr val="FFFFFF">
                    <a:alpha val="0"/>
                  </a:srgbClr>
                </a:solidFill>
              </a:rPr>
              <a:t>&gt;</a:t>
            </a:r>
          </a:p>
          <a:p>
            <a:pPr defTabSz="533400">
              <a:spcBef>
                <a:spcPts val="900"/>
              </a:spcBef>
            </a:pPr>
            <a:r>
              <a:rPr lang="en-US" sz="100" dirty="0">
                <a:solidFill>
                  <a:srgbClr val="FFFFFF">
                    <a:alpha val="0"/>
                  </a:srgbClr>
                </a:solidFill>
              </a:rPr>
              <a:t>      &lt;!-- The &lt;</a:t>
            </a:r>
            <a:r>
              <a:rPr lang="en-US" sz="100" dirty="0" err="1">
                <a:solidFill>
                  <a:srgbClr val="FFFFFF">
                    <a:alpha val="0"/>
                  </a:srgbClr>
                </a:solidFill>
              </a:rPr>
              <a:t>notesFontSize</a:t>
            </a:r>
            <a:r>
              <a:rPr lang="en-US" sz="100" dirty="0">
                <a:solidFill>
                  <a:srgbClr val="FFFFFF">
                    <a:alpha val="0"/>
                  </a:srgbClr>
                </a:solidFill>
              </a:rPr>
              <a:t>&gt; tag determines what font size should be applied to newly created notes/source boxes.            Valid values are integer numbers. If the option is not present or not valid, the default is used. --&gt;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notesFontSize</a:t>
            </a:r>
            <a:r>
              <a:rPr lang="en-US" sz="100" dirty="0">
                <a:solidFill>
                  <a:srgbClr val="FFFFFF">
                    <a:alpha val="0"/>
                  </a:srgbClr>
                </a:solidFill>
              </a:rPr>
              <a:t>&gt;8&lt;/</a:t>
            </a:r>
            <a:r>
              <a:rPr lang="en-US" sz="100" dirty="0" err="1">
                <a:solidFill>
                  <a:srgbClr val="FFFFFF">
                    <a:alpha val="0"/>
                  </a:srgbClr>
                </a:solidFill>
              </a:rPr>
              <a:t>notesFontSize</a:t>
            </a:r>
            <a:r>
              <a:rPr lang="en-US" sz="100" dirty="0">
                <a:solidFill>
                  <a:srgbClr val="FFFFFF">
                    <a:alpha val="0"/>
                  </a:srgbClr>
                </a:solidFill>
              </a:rPr>
              <a:t>&gt;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notesTextColor</a:t>
            </a:r>
            <a:r>
              <a:rPr lang="en-US" sz="100" dirty="0">
                <a:solidFill>
                  <a:srgbClr val="FFFFFF">
                    <a:alpha val="0"/>
                  </a:srgbClr>
                </a:solidFill>
              </a:rPr>
              <a:t>&gt;#000000&lt;/</a:t>
            </a:r>
            <a:r>
              <a:rPr lang="en-US" sz="100" dirty="0" err="1">
                <a:solidFill>
                  <a:srgbClr val="FFFFFF">
                    <a:alpha val="0"/>
                  </a:srgbClr>
                </a:solidFill>
              </a:rPr>
              <a:t>notesTextColor</a:t>
            </a:r>
            <a:r>
              <a:rPr lang="en-US" sz="100" dirty="0">
                <a:solidFill>
                  <a:srgbClr val="FFFFFF">
                    <a:alpha val="0"/>
                  </a:srgbClr>
                </a:solidFill>
              </a:rPr>
              <a:t>&gt;</a:t>
            </a:r>
          </a:p>
          <a:p>
            <a:pPr defTabSz="533400">
              <a:spcBef>
                <a:spcPts val="900"/>
              </a:spcBef>
            </a:pPr>
            <a:r>
              <a:rPr lang="en-US" sz="100" dirty="0">
                <a:solidFill>
                  <a:srgbClr val="FFFFFF">
                    <a:alpha val="0"/>
                  </a:srgbClr>
                </a:solidFill>
              </a:rPr>
              <a:t>      &lt;!-- The &lt;</a:t>
            </a:r>
            <a:r>
              <a:rPr lang="en-US" sz="100" dirty="0" err="1">
                <a:solidFill>
                  <a:srgbClr val="FFFFFF">
                    <a:alpha val="0"/>
                  </a:srgbClr>
                </a:solidFill>
              </a:rPr>
              <a:t>statusStickerRunningAgendaFontSize</a:t>
            </a:r>
            <a:r>
              <a:rPr lang="en-US" sz="100" dirty="0">
                <a:solidFill>
                  <a:srgbClr val="FFFFFF">
                    <a:alpha val="0"/>
                  </a:srgbClr>
                </a:solidFill>
              </a:rPr>
              <a:t>&gt; tag determines what font size should be applied to newly created status stickers and running agendas.            Valid values are integer numbers. If the option is not present or not valid, the default is used. --&gt;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statusStickerRunningAgendaFontSize</a:t>
            </a:r>
            <a:r>
              <a:rPr lang="en-US" sz="100" dirty="0">
                <a:solidFill>
                  <a:srgbClr val="FFFFFF">
                    <a:alpha val="0"/>
                  </a:srgbClr>
                </a:solidFill>
              </a:rPr>
              <a:t>&gt;10&lt;/</a:t>
            </a:r>
            <a:r>
              <a:rPr lang="en-US" sz="100" dirty="0" err="1">
                <a:solidFill>
                  <a:srgbClr val="FFFFFF">
                    <a:alpha val="0"/>
                  </a:srgbClr>
                </a:solidFill>
              </a:rPr>
              <a:t>statusStickerRunningAgendaFontSize</a:t>
            </a:r>
            <a:r>
              <a:rPr lang="en-US" sz="100" dirty="0">
                <a:solidFill>
                  <a:srgbClr val="FFFFFF">
                    <a:alpha val="0"/>
                  </a:srgbClr>
                </a:solidFill>
              </a:rPr>
              <a:t>&gt;</a:t>
            </a:r>
          </a:p>
          <a:p>
            <a:pPr defTabSz="533400">
              <a:spcBef>
                <a:spcPts val="900"/>
              </a:spcBef>
            </a:pPr>
            <a:r>
              <a:rPr lang="en-US" sz="100" dirty="0">
                <a:solidFill>
                  <a:srgbClr val="FFFFFF">
                    <a:alpha val="0"/>
                  </a:srgbClr>
                </a:solidFill>
              </a:rPr>
              <a:t>      &lt;!-- The &lt;</a:t>
            </a:r>
            <a:r>
              <a:rPr lang="en-US" sz="100" dirty="0" err="1">
                <a:solidFill>
                  <a:srgbClr val="FFFFFF">
                    <a:alpha val="0"/>
                  </a:srgbClr>
                </a:solidFill>
              </a:rPr>
              <a:t>columnSpacing</a:t>
            </a:r>
            <a:r>
              <a:rPr lang="en-US" sz="100" dirty="0">
                <a:solidFill>
                  <a:srgbClr val="FFFFFF">
                    <a:alpha val="0"/>
                  </a:srgbClr>
                </a:solidFill>
              </a:rPr>
              <a:t>&gt; tag determines the width of the spacing between columns in pt.           Valid values are integer numbers, min. 28, max. 85 (~1-3cm). If the option is not present or not valid, the default is used. --&gt;</a:t>
            </a:r>
          </a:p>
          <a:p>
            <a:pPr defTabSz="533400">
              <a:spcBef>
                <a:spcPts val="900"/>
              </a:spcBef>
            </a:pPr>
            <a:r>
              <a:rPr lang="en-US" sz="100" dirty="0">
                <a:solidFill>
                  <a:srgbClr val="FFFFFF">
                    <a:alpha val="0"/>
                  </a:srgbClr>
                </a:solidFill>
              </a:rPr>
              <a:t>      &lt;</a:t>
            </a:r>
            <a:r>
              <a:rPr lang="en-US" sz="100" dirty="0" err="1">
                <a:solidFill>
                  <a:srgbClr val="FFFFFF">
                    <a:alpha val="0"/>
                  </a:srgbClr>
                </a:solidFill>
              </a:rPr>
              <a:t>columnSpacing</a:t>
            </a:r>
            <a:r>
              <a:rPr lang="en-US" sz="100" dirty="0">
                <a:solidFill>
                  <a:srgbClr val="FFFFFF">
                    <a:alpha val="0"/>
                  </a:srgbClr>
                </a:solidFill>
              </a:rPr>
              <a:t>&gt;28&lt;/</a:t>
            </a:r>
            <a:r>
              <a:rPr lang="en-US" sz="100" dirty="0" err="1">
                <a:solidFill>
                  <a:srgbClr val="FFFFFF">
                    <a:alpha val="0"/>
                  </a:srgbClr>
                </a:solidFill>
              </a:rPr>
              <a:t>columnSpacing</a:t>
            </a:r>
            <a:r>
              <a:rPr lang="en-US" sz="100" dirty="0">
                <a:solidFill>
                  <a:srgbClr val="FFFFFF">
                    <a:alpha val="0"/>
                  </a:srgbClr>
                </a:solidFill>
              </a:rPr>
              <a:t>&gt;</a:t>
            </a:r>
          </a:p>
          <a:p>
            <a:pPr defTabSz="533400">
              <a:spcBef>
                <a:spcPts val="900"/>
              </a:spcBef>
            </a:pPr>
            <a:r>
              <a:rPr lang="en-US" sz="100" dirty="0">
                <a:solidFill>
                  <a:srgbClr val="FFFFFF">
                    <a:alpha val="0"/>
                  </a:srgbClr>
                </a:solidFill>
              </a:rPr>
              <a:t>    &lt;/settings&gt;</a:t>
            </a:r>
          </a:p>
          <a:p>
            <a:pPr defTabSz="533400">
              <a:spcBef>
                <a:spcPts val="900"/>
              </a:spcBef>
            </a:pPr>
            <a:r>
              <a:rPr lang="en-US" sz="100" dirty="0">
                <a:solidFill>
                  <a:srgbClr val="FFFFFF">
                    <a:alpha val="0"/>
                  </a:srgbClr>
                </a:solidFill>
              </a:rPr>
              <a: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a:t>
            </a:r>
            <a:r>
              <a:rPr lang="en-US" sz="100" dirty="0" err="1">
                <a:solidFill>
                  <a:srgbClr val="FFFFFF">
                    <a:alpha val="0"/>
                  </a:srgbClr>
                </a:solidFill>
              </a:rPr>
              <a:t>contrastingTextColor</a:t>
            </a:r>
            <a:r>
              <a:rPr lang="en-US" sz="100" dirty="0">
                <a:solidFill>
                  <a:srgbClr val="FFFFFF">
                    <a:alpha val="0"/>
                  </a:srgbClr>
                </a:solidFill>
              </a:rPr>
              <a:t>". If it is set to a valid RGB hex code then that color will be used for text if the user applies the client color to fill a shape.          Hence, </a:t>
            </a:r>
            <a:r>
              <a:rPr lang="en-US" sz="100" dirty="0" err="1">
                <a:solidFill>
                  <a:srgbClr val="FFFFFF">
                    <a:alpha val="0"/>
                  </a:srgbClr>
                </a:solidFill>
              </a:rPr>
              <a:t>contrastingTextColor</a:t>
            </a:r>
            <a:r>
              <a:rPr lang="en-US" sz="100" dirty="0">
                <a:solidFill>
                  <a:srgbClr val="FFFFFF">
                    <a:alpha val="0"/>
                  </a:srgbClr>
                </a:solidFill>
              </a:rPr>
              <a:t> usually is white (#FFFFFF), black (#000000) or another dark color. --&gt;</a:t>
            </a:r>
          </a:p>
          <a:p>
            <a:pPr defTabSz="533400">
              <a:spcBef>
                <a:spcPts val="900"/>
              </a:spcBef>
            </a:pPr>
            <a:r>
              <a:rPr lang="en-US" sz="100" dirty="0">
                <a:solidFill>
                  <a:srgbClr val="FFFFFF">
                    <a:alpha val="0"/>
                  </a:srgbClr>
                </a:solidFill>
              </a:rPr>
              <a:t>    &lt;colors&gt;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="#FFFFFF"&gt;#008FC8&lt;/color&gt;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="#FFFFFF"&gt;#008FBD&lt;/color&gt;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="#FFFFFF"&gt;#9437FF&lt;/color&gt;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="#000000"&gt;#FF9200&lt;/color&gt;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="#FFFFFF"&gt;#FF2600&lt;/color&gt;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="#FFFFFF"&gt;#54575A&lt;/color&gt;</a:t>
            </a:r>
          </a:p>
          <a:p>
            <a:pPr defTabSz="533400">
              <a:spcBef>
                <a:spcPts val="900"/>
              </a:spcBef>
            </a:pPr>
            <a:r>
              <a:rPr lang="en-US" sz="100" dirty="0">
                <a:solidFill>
                  <a:srgbClr val="FFFFFF">
                    <a:alpha val="0"/>
                  </a:srgbClr>
                </a:solidFill>
              </a:rPr>
              <a:t>      &lt;color </a:t>
            </a:r>
            <a:r>
              <a:rPr lang="en-US" sz="100" dirty="0" err="1">
                <a:solidFill>
                  <a:srgbClr val="FFFFFF">
                    <a:alpha val="0"/>
                  </a:srgbClr>
                </a:solidFill>
              </a:rPr>
              <a:t>contrastingTextColor</a:t>
            </a:r>
            <a:r>
              <a:rPr lang="en-US" sz="100" dirty="0">
                <a:solidFill>
                  <a:srgbClr val="FFFFFF">
                    <a:alpha val="0"/>
                  </a:srgbClr>
                </a:solidFill>
              </a:rPr>
              <a:t>="#000000"&gt;#00F900&lt;/color&gt;</a:t>
            </a:r>
          </a:p>
          <a:p>
            <a:pPr defTabSz="533400">
              <a:spcBef>
                <a:spcPts val="900"/>
              </a:spcBef>
            </a:pPr>
            <a:r>
              <a:rPr lang="en-US" sz="100" dirty="0">
                <a:solidFill>
                  <a:srgbClr val="FFFFFF">
                    <a:alpha val="0"/>
                  </a:srgbClr>
                </a:solidFill>
              </a:rPr>
              <a:t>    &lt;/colors&gt;</a:t>
            </a:r>
          </a:p>
          <a:p>
            <a:pPr defTabSz="533400">
              <a:spcBef>
                <a:spcPts val="900"/>
              </a:spcBef>
            </a:pPr>
            <a:r>
              <a:rPr lang="en-US" sz="100" dirty="0">
                <a:solidFill>
                  <a:srgbClr val="FFFFFF">
                    <a:alpha val="0"/>
                  </a:srgbClr>
                </a:solidFill>
              </a:rPr>
              <a:t>  &lt;/template&gt;</a:t>
            </a:r>
          </a:p>
          <a:p>
            <a:pPr defTabSz="533400">
              <a:spcBef>
                <a:spcPts val="900"/>
              </a:spcBef>
            </a:pPr>
            <a:r>
              <a:rPr lang="en-US" sz="100" dirty="0">
                <a:solidFill>
                  <a:srgbClr val="FFFFFF">
                    <a:alpha val="0"/>
                  </a:srgbClr>
                </a:solidFill>
              </a:rPr>
              <a:t>  &lt;!--BTFPCONFIGURATION:3C627466703E0D0A20203C212D2D2055706461746564204E6F72746820416D65726963612047726170686963732E204E59432E20312E372E3230313920746F206368616E67652063617073206F6E207461676C696E652E204E6F72746820416D65726963616E2047726170686963732E2031322E31342E31382E204348492E20434F52452E202020202020204B656570202276657273696F6E2220616E6420227479706522206F7074696F6E7320756E6368616E6765642E2020202020202053657420226E616D6522206F7074696F6E20746F2074686520636C69656E74206E616D6520746861742073686F756C6420617070656172206F6E2074686520636C69656E7420636F6C6F722073656374696F6E2E202020202020202053657420227061676553697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322E372220747970653D22756E6272616E64656422206E616D653D22507265736964696F5F31362E3922207061676553697A653D227769646573637265656E223E0D0A202020203C212D2D20496E737472756374696F6E7320666F72203C73657474696E67733E207461673A202020202020202020496E2065616368207375622D74616720736574207468652068657820636F6465206F66207468652052474220636F6C6F7220796F75207769736820746F2075736520666F7220746865207374616E6461726420656C656D656E7473207768656E2074686579206172652063726561746564206F6E207468697320736C696465206D61737465722E2020202020202020204966207468652076616C7565206973206D697373696E67206F7220696E76616C69642C2064656661756C7420636F6C6F72732077696C6C20626520757365642E202D2D3E0D0A202020203C73657474696E67733E0D0A2020202020203C72756E6E696E674167656E64614261636B436F6C6F724C6566743E233430343034303C2F72756E6E696E674167656E64614261636B436F6C6F724C6566743E0D0A2020202020203C72756E6E696E674167656E64614261636B436F6C6F7252696768743E234232423242323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233539353935393C2F726F774865616465724C696E65436F6C6F723E0D0A2020202020203C726F7748656164657254657874436F6C6F723E233539353935393C2F726F7748656164657254657874436F6C6F723E0D0A2020202020203C636F6E636C7573696F6E4172726F774C696E65436F6C6F723E233030384642443C2F636F6E636C7573696F6E4172726F774C696E65436F6C6F723E0D0A2020202020203C636F6E636C7573696F6E4172726F7754657874436F6C6F723E233030384642443C2F636F6E636C7573696F6E4172726F7754657874436F6C6F723E0D0A2020202020203C70657263656E74616765436972636C6546756C6C436972636C65436F6C6F723E234232423242323C2F70657263656E74616765436972636C6546756C6C436972636C65436F6C6F723E0D0A2020202020203C70657263656E74616765436972636C6554657874486967686C69676874436F6C6F723E233030384642443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233539353935393C2F63616C6C6F7574546578744C696E65436F6C6F723E0D0A2020202020203C6E756D626572427562626C654261636B436F6C6F723E234646464646463C2F6E756D626572427562626C654261636B436F6C6F723E0D0A2020202020203C6E756D626572427562626C65546578744C696E65436F6C6F723E233030384642443C2F6E756D626572427562626C65546578744C696E65436F6C6F723E0D0A2020202020203C76616C7565436861696E546578744C696E65436F6C6F723E233539353935393C2F76616C7565436861696E546578744C696E65436F6C6F723E0D0A2020202020203C6167656E6461486967686C69676874436F6C6F723E233030384642443C2F6167656E6461486967686C69676874436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20202020202020202020202056616C69642076616C7565732061726520302C20312C20322C20332C20342C20352C20616E642036202D20726570726573656E74696E6720746865206C61796F757473206F6E20746865205461626C65204C61796F75742064726F702D646F776E2066726F6D206C65667420746F2072696768742E20202020202020202020202054686520686967686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20202020202020202020202056616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20202020202020202020202056616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31303C2F737461747573537469636B657252756E6E696E674167656E6461466F6E7453697A653E0D0A2020202020203C212D2D20546865203C636F6C756D6E53706163696E673E207461672064657465726D696E657320746865207769647468206F66207468652073706163696E67206265747765656E20636F6C756D6E7320696E2070742E202020202020202020202056616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32383C2F636F6C756D6E53706163696E673E0D0A202020203C2F73657474696E67733E0D0A202020203C212D2D20496E737472756374696F6E7320666F72203C636F6C6F72733E207461673A20202020202020202055736520616E79206E756D626572206F66203C636F6C6F723E2E2E2E3C2F636F6C6F723E206C696E65732E2045616368206C696E652063726561746573206120636C69656E7420636F6C6F72206F6E2074686520636C69656E7420636F6C6F722070616C6574746520696E20746865206F7264657220746865792061707065617220686572652E20202020202020202054686520636C69656E7420636F6C6F722068657820636F646520676F6573206265747765656E20746865203C636F6C6F723E20616E64203C2F636F6C6F723E20746167732E202020202020202020546865203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2020202020202020202048656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233030384643383C2F636F6C6F723E0D0A2020202020203C636F6C6F7220636F6E7472617374696E6754657874436F6C6F723D2223464646464646223E233030384642443C2F636F6C6F723E0D0A2020202020203C636F6C6F7220636F6E7472617374696E6754657874436F6C6F723D2223464646464646223E233934333746463C2F636F6C6F723E0D0A2020202020203C636F6C6F7220636F6E7472617374696E6754657874436F6C6F723D2223303030303030223E234646393230303C2F636F6C6F723E0D0A2020202020203C636F6C6F7220636F6E7472617374696E6754657874436F6C6F723D2223464646464646223E234646323630303C2F636F6C6F723E0D0A2020202020203C636F6C6F7220636F6E7472617374696E6754657874436F6C6F723D2223464646464646223E233534353735413C2F636F6C6F723E0D0A2020202020203C636F6C6F7220636F6E7472617374696E6754657874436F6C6F723D2223303030303030223E233030463930303C2F636F6C6F723E0D0A202020203C2F636F6C6F72733E0D0A20203C2F74656D706C6174653E0D0A3C2F627466703E--&gt;</a:t>
            </a:r>
          </a:p>
          <a:p>
            <a:pPr defTabSz="533400">
              <a:spcBef>
                <a:spcPts val="900"/>
              </a:spcBef>
            </a:pPr>
            <a:r>
              <a:rPr lang="en-US" sz="100" dirty="0">
                <a:solidFill>
                  <a:srgbClr val="FFFFFF">
                    <a:alpha val="0"/>
                  </a:srgbClr>
                </a:solidFill>
              </a:rPr>
              <a:t>&lt;/</a:t>
            </a:r>
            <a:r>
              <a:rPr lang="en-US" sz="100" dirty="0" err="1">
                <a:solidFill>
                  <a:srgbClr val="FFFFFF">
                    <a:alpha val="0"/>
                  </a:srgbClr>
                </a:solidFill>
              </a:rPr>
              <a:t>btfp</a:t>
            </a:r>
            <a:r>
              <a:rPr lang="en-US" sz="100" dirty="0">
                <a:solidFill>
                  <a:srgbClr val="FFFFFF">
                    <a:alpha val="0"/>
                  </a:srgbClr>
                </a:solidFill>
              </a:rPr>
              <a:t>&gt;</a:t>
            </a:r>
          </a:p>
        </p:txBody>
      </p:sp>
      <p:sp>
        <p:nvSpPr>
          <p:cNvPr id="3" name="Text Placeholder"/>
          <p:cNvSpPr>
            <a:spLocks noGrp="1"/>
          </p:cNvSpPr>
          <p:nvPr>
            <p:ph type="body" idx="1"/>
          </p:nvPr>
        </p:nvSpPr>
        <p:spPr>
          <a:xfrm>
            <a:off x="393700" y="1200151"/>
            <a:ext cx="8229600" cy="3394472"/>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nvPr>
        </p:nvSpPr>
        <p:spPr>
          <a:xfrm>
            <a:off x="246888" y="0"/>
            <a:ext cx="8375904" cy="749808"/>
          </a:xfrm>
          <a:prstGeom prst="rect">
            <a:avLst/>
          </a:prstGeom>
        </p:spPr>
        <p:txBody>
          <a:bodyPr vert="horz" lIns="91440" tIns="45720" rIns="91440" bIns="45720" rtlCol="0" anchor="b">
            <a:noAutofit/>
          </a:bodyPr>
          <a:lstStyle/>
          <a:p>
            <a:r>
              <a:rPr lang="en-US"/>
              <a:t>Click to edit Master title style</a:t>
            </a:r>
          </a:p>
        </p:txBody>
      </p:sp>
      <p:sp>
        <p:nvSpPr>
          <p:cNvPr id="4" name="btfpLayoutConfig" hidden="1"/>
          <p:cNvSpPr txBox="1"/>
          <p:nvPr userDrawn="1"/>
        </p:nvSpPr>
        <p:spPr>
          <a:xfrm>
            <a:off x="9525" y="9525"/>
            <a:ext cx="548252" cy="69916"/>
          </a:xfrm>
          <a:prstGeom prst="rect">
            <a:avLst/>
          </a:prstGeom>
          <a:noFill/>
        </p:spPr>
        <p:txBody>
          <a:bodyPr vert="horz" wrap="none" lIns="27000" tIns="27000" rIns="27000" bIns="27000" rtlCol="0">
            <a:spAutoFit/>
          </a:bodyPr>
          <a:lstStyle/>
          <a:p>
            <a:pPr marL="133350" indent="-133350" defTabSz="533400">
              <a:spcBef>
                <a:spcPts val="900"/>
              </a:spcBef>
              <a:buFontTx/>
              <a:buChar char="•"/>
            </a:pPr>
            <a:r>
              <a:rPr lang="en-US" sz="100">
                <a:solidFill>
                  <a:srgbClr val="FFFFFF">
                    <a:alpha val="0"/>
                  </a:srgbClr>
                </a:solidFill>
              </a:rPr>
              <a:t>overall_0_131468204519021135 columns_1_131468204519021135 </a:t>
            </a:r>
          </a:p>
        </p:txBody>
      </p:sp>
      <p:pic>
        <p:nvPicPr>
          <p:cNvPr id="17" name="Picture 16" descr="blue graphic.png"/>
          <p:cNvPicPr>
            <a:picLocks noChangeAspect="1"/>
          </p:cNvPicPr>
          <p:nvPr userDrawn="1"/>
        </p:nvPicPr>
        <p:blipFill rotWithShape="1">
          <a:blip r:embed="rId7" cstate="print">
            <a:alphaModFix amt="15000"/>
            <a:extLst>
              <a:ext uri="{28A0092B-C50C-407E-A947-70E740481C1C}">
                <a14:useLocalDpi xmlns:a14="http://schemas.microsoft.com/office/drawing/2010/main" val="0"/>
              </a:ext>
            </a:extLst>
          </a:blip>
          <a:srcRect r="26901" b="31824"/>
          <a:stretch/>
        </p:blipFill>
        <p:spPr>
          <a:xfrm rot="16200000" flipH="1" flipV="1">
            <a:off x="478986" y="3645839"/>
            <a:ext cx="1043987" cy="2001959"/>
          </a:xfrm>
          <a:prstGeom prst="rect">
            <a:avLst/>
          </a:prstGeom>
        </p:spPr>
      </p:pic>
      <p:pic>
        <p:nvPicPr>
          <p:cNvPr id="18" name="Picture 1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767849" y="4742682"/>
            <a:ext cx="1253319" cy="312182"/>
          </a:xfrm>
          <a:prstGeom prst="rect">
            <a:avLst/>
          </a:prstGeom>
        </p:spPr>
      </p:pic>
      <p:sp>
        <p:nvSpPr>
          <p:cNvPr id="15" name="TextBox 14"/>
          <p:cNvSpPr txBox="1"/>
          <p:nvPr userDrawn="1"/>
        </p:nvSpPr>
        <p:spPr>
          <a:xfrm>
            <a:off x="100682" y="4923672"/>
            <a:ext cx="4642338" cy="184666"/>
          </a:xfrm>
          <a:prstGeom prst="rect">
            <a:avLst/>
          </a:prstGeom>
          <a:noFill/>
        </p:spPr>
        <p:txBody>
          <a:bodyPr wrap="square" rtlCol="0">
            <a:spAutoFit/>
          </a:bodyPr>
          <a:lstStyle/>
          <a:p>
            <a:r>
              <a:rPr lang="en-US" sz="600">
                <a:solidFill>
                  <a:srgbClr val="54575A">
                    <a:lumMod val="60000"/>
                    <a:lumOff val="40000"/>
                  </a:srgbClr>
                </a:solidFill>
                <a:ea typeface="Arial" charset="0"/>
                <a:cs typeface="Arial" charset="0"/>
              </a:rPr>
              <a:t>© 2020 Presidio, Inc. All rights reserved. Proprietary and Confidential.</a:t>
            </a:r>
          </a:p>
        </p:txBody>
      </p:sp>
      <p:sp>
        <p:nvSpPr>
          <p:cNvPr id="19" name="SlideNumber"/>
          <p:cNvSpPr/>
          <p:nvPr userDrawn="1"/>
        </p:nvSpPr>
        <p:spPr bwMode="gray">
          <a:xfrm>
            <a:off x="0" y="4864608"/>
            <a:ext cx="9144000" cy="301752"/>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defTabSz="533400"/>
            <a:fld id="{BB69BBE8-4DB2-4642-B003-B220ACD5A2FD}" type="slidenum">
              <a:rPr lang="en-US" sz="800" smtClean="0">
                <a:solidFill>
                  <a:srgbClr val="A6A6A6"/>
                </a:solidFill>
              </a:rPr>
              <a:pPr algn="ctr" defTabSz="533400"/>
              <a:t>‹#›</a:t>
            </a:fld>
            <a:endParaRPr lang="fr-FR" sz="800">
              <a:solidFill>
                <a:srgbClr val="A6A6A6"/>
              </a:solidFill>
            </a:endParaRPr>
          </a:p>
        </p:txBody>
      </p:sp>
    </p:spTree>
    <p:extLst>
      <p:ext uri="{BB962C8B-B14F-4D97-AF65-F5344CB8AC3E}">
        <p14:creationId xmlns:p14="http://schemas.microsoft.com/office/powerpoint/2010/main" val="429153851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40" r:id="rId5"/>
  </p:sldLayoutIdLst>
  <p:txStyles>
    <p:titleStyle>
      <a:lvl1pPr algn="l" defTabSz="533400" rtl="0" eaLnBrk="1" latinLnBrk="0" hangingPunct="1">
        <a:lnSpc>
          <a:spcPct val="100000"/>
        </a:lnSpc>
        <a:spcBef>
          <a:spcPct val="0"/>
        </a:spcBef>
        <a:buNone/>
        <a:defRPr sz="2200" kern="1200" cap="none" baseline="0">
          <a:solidFill>
            <a:schemeClr val="accent1"/>
          </a:solidFill>
          <a:latin typeface="+mj-lt"/>
          <a:ea typeface="+mj-ea"/>
          <a:cs typeface="+mj-cs"/>
        </a:defRPr>
      </a:lvl1pPr>
    </p:titleStyle>
    <p:bodyStyle>
      <a:lvl1pPr marL="135731" indent="-135731" algn="l" defTabSz="685766" rtl="0" eaLnBrk="1" latinLnBrk="0" hangingPunct="1">
        <a:lnSpc>
          <a:spcPct val="100000"/>
        </a:lnSpc>
        <a:spcBef>
          <a:spcPts val="9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271463" indent="-135731" algn="l" defTabSz="685766" rtl="0" eaLnBrk="1" latinLnBrk="0" hangingPunct="1">
        <a:lnSpc>
          <a:spcPct val="100000"/>
        </a:lnSpc>
        <a:spcBef>
          <a:spcPts val="45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401241" indent="-129779" algn="l" defTabSz="685766" rtl="0" eaLnBrk="1" latinLnBrk="0" hangingPunct="1">
        <a:lnSpc>
          <a:spcPct val="100000"/>
        </a:lnSpc>
        <a:spcBef>
          <a:spcPts val="450"/>
        </a:spcBef>
        <a:buFont typeface="Arial" panose="020B0604020202020204" pitchFamily="34" charset="0"/>
        <a:buChar char="&gt;"/>
        <a:defRPr sz="2400" kern="1200">
          <a:solidFill>
            <a:schemeClr val="tx1">
              <a:lumMod val="65000"/>
              <a:lumOff val="35000"/>
            </a:schemeClr>
          </a:solidFill>
          <a:latin typeface="+mn-lt"/>
          <a:ea typeface="+mn-ea"/>
          <a:cs typeface="+mn-cs"/>
        </a:defRPr>
      </a:lvl3pPr>
      <a:lvl4pPr marL="536972" indent="-135731" algn="l" defTabSz="685766" rtl="0" eaLnBrk="1" latinLnBrk="0" hangingPunct="1">
        <a:lnSpc>
          <a:spcPct val="100000"/>
        </a:lnSpc>
        <a:spcBef>
          <a:spcPts val="450"/>
        </a:spcBef>
        <a:buFont typeface="Arial" panose="020B0604020202020204" pitchFamily="34" charset="0"/>
        <a:buChar char="–"/>
        <a:defRPr sz="2400" kern="1200">
          <a:solidFill>
            <a:schemeClr val="tx1">
              <a:lumMod val="65000"/>
              <a:lumOff val="35000"/>
            </a:schemeClr>
          </a:solidFill>
          <a:latin typeface="+mn-lt"/>
          <a:ea typeface="+mn-ea"/>
          <a:cs typeface="+mn-cs"/>
        </a:defRPr>
      </a:lvl4pPr>
      <a:lvl5pPr marL="673894" indent="-136922" algn="l" defTabSz="685766" rtl="0" eaLnBrk="1" latinLnBrk="0" hangingPunct="1">
        <a:lnSpc>
          <a:spcPct val="100000"/>
        </a:lnSpc>
        <a:spcBef>
          <a:spcPts val="450"/>
        </a:spcBef>
        <a:buFont typeface="Arial" panose="020B0604020202020204" pitchFamily="34" charset="0"/>
        <a:buChar char="&gt;"/>
        <a:defRPr sz="2400" kern="1200">
          <a:solidFill>
            <a:schemeClr val="tx1">
              <a:lumMod val="65000"/>
              <a:lumOff val="35000"/>
            </a:schemeClr>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133350" indent="-133350" algn="l" defTabSz="533400" rtl="0" eaLnBrk="1" latinLnBrk="0" hangingPunct="1">
        <a:spcBef>
          <a:spcPts val="900"/>
        </a:spcBef>
        <a:buChar char="•"/>
        <a:defRPr sz="1200" kern="1200">
          <a:solidFill>
            <a:schemeClr val="tx1"/>
          </a:solidFill>
          <a:latin typeface="+mn-lt"/>
          <a:ea typeface="+mn-ea"/>
          <a:cs typeface="+mn-cs"/>
        </a:defRPr>
      </a:lvl1pPr>
      <a:lvl2pPr marL="266700" indent="-133350" algn="l" defTabSz="533400" rtl="0" eaLnBrk="1" latinLnBrk="0" hangingPunct="1">
        <a:spcBef>
          <a:spcPts val="450"/>
        </a:spcBef>
        <a:buChar char="–"/>
        <a:defRPr sz="1050" kern="1200">
          <a:solidFill>
            <a:schemeClr val="tx1"/>
          </a:solidFill>
          <a:latin typeface="+mn-lt"/>
          <a:ea typeface="+mn-ea"/>
          <a:cs typeface="+mn-cs"/>
        </a:defRPr>
      </a:lvl2pPr>
      <a:lvl3pPr marL="400050" indent="-133350" algn="l" defTabSz="533400" rtl="0" eaLnBrk="1" latinLnBrk="0" hangingPunct="1">
        <a:spcBef>
          <a:spcPts val="450"/>
        </a:spcBef>
        <a:buChar char="&gt;"/>
        <a:defRPr sz="1050" kern="1200">
          <a:solidFill>
            <a:schemeClr val="tx1"/>
          </a:solidFill>
          <a:latin typeface="+mn-lt"/>
          <a:ea typeface="+mn-ea"/>
          <a:cs typeface="+mn-cs"/>
        </a:defRPr>
      </a:lvl3pPr>
      <a:lvl4pPr marL="533400" indent="-133350" algn="l" defTabSz="533400" rtl="0" eaLnBrk="1" latinLnBrk="0" hangingPunct="1">
        <a:spcBef>
          <a:spcPts val="450"/>
        </a:spcBef>
        <a:buChar char="–"/>
        <a:defRPr sz="1050" kern="1200">
          <a:solidFill>
            <a:schemeClr val="tx1"/>
          </a:solidFill>
          <a:latin typeface="+mn-lt"/>
          <a:ea typeface="+mn-ea"/>
          <a:cs typeface="+mn-cs"/>
        </a:defRPr>
      </a:lvl4pPr>
      <a:lvl5pPr marL="666750" indent="-133350" algn="l" defTabSz="533400" rtl="0" eaLnBrk="1" latinLnBrk="0" hangingPunct="1">
        <a:spcBef>
          <a:spcPts val="450"/>
        </a:spcBef>
        <a:buChar char="&gt;"/>
        <a:defRPr sz="1050" kern="1200">
          <a:solidFill>
            <a:schemeClr val="tx1"/>
          </a:solidFill>
          <a:latin typeface="+mn-lt"/>
          <a:ea typeface="+mn-ea"/>
          <a:cs typeface="+mn-cs"/>
        </a:defRPr>
      </a:lvl5pPr>
      <a:lvl6pPr marL="800100" algn="l" defTabSz="533400" rtl="0" eaLnBrk="1" latinLnBrk="0" hangingPunct="1">
        <a:defRPr sz="1050" kern="1200">
          <a:solidFill>
            <a:schemeClr val="tx1"/>
          </a:solidFill>
          <a:latin typeface="+mn-lt"/>
          <a:ea typeface="+mn-ea"/>
          <a:cs typeface="+mn-cs"/>
        </a:defRPr>
      </a:lvl6pPr>
      <a:lvl7pPr marL="933450" algn="l" defTabSz="533400" rtl="0" eaLnBrk="1" latinLnBrk="0" hangingPunct="1">
        <a:defRPr sz="1050" kern="1200">
          <a:solidFill>
            <a:schemeClr val="tx1"/>
          </a:solidFill>
          <a:latin typeface="+mn-lt"/>
          <a:ea typeface="+mn-ea"/>
          <a:cs typeface="+mn-cs"/>
        </a:defRPr>
      </a:lvl7pPr>
      <a:lvl8pPr marL="1066800" algn="l" defTabSz="533400" rtl="0" eaLnBrk="1" latinLnBrk="0" hangingPunct="1">
        <a:defRPr sz="1050" kern="1200">
          <a:solidFill>
            <a:schemeClr val="tx1"/>
          </a:solidFill>
          <a:latin typeface="+mn-lt"/>
          <a:ea typeface="+mn-ea"/>
          <a:cs typeface="+mn-cs"/>
        </a:defRPr>
      </a:lvl8pPr>
      <a:lvl9pPr marL="1200150" algn="l" defTabSz="533400"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
          <p15:clr>
            <a:srgbClr val="D1D1D1"/>
          </p15:clr>
        </p15:guide>
        <p15:guide id="2" pos="192">
          <p15:clr>
            <a:srgbClr val="D1D1D1"/>
          </p15:clr>
        </p15:guide>
        <p15:guide id="3" orient="horz" pos="588">
          <p15:clr>
            <a:srgbClr val="D1D1D1"/>
          </p15:clr>
        </p15:guide>
        <p15:guide id="4" orient="horz" pos="3108">
          <p15:clr>
            <a:srgbClr val="D1D1D1"/>
          </p15:clr>
        </p15:guide>
        <p15:guide id="5" pos="5433">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084864" y="4429089"/>
            <a:ext cx="2645076" cy="360108"/>
          </a:xfrm>
          <a:prstGeom prst="rect">
            <a:avLst/>
          </a:prstGeom>
          <a:effectLst>
            <a:outerShdw blurRad="482600" dist="114300" dir="840000" sx="98000" sy="98000" algn="tl" rotWithShape="0">
              <a:schemeClr val="tx2">
                <a:alpha val="83000"/>
              </a:schemeClr>
            </a:outerShdw>
          </a:effectLst>
        </p:spPr>
      </p:pic>
      <p:pic>
        <p:nvPicPr>
          <p:cNvPr id="18" name="Picture 17" descr="white graphic.png"/>
          <p:cNvPicPr>
            <a:picLocks noChangeAspect="1"/>
          </p:cNvPicPr>
          <p:nvPr/>
        </p:nvPicPr>
        <p:blipFill rotWithShape="1">
          <a:blip r:embed="rId17" cstate="hqprint">
            <a:alphaModFix amt="35000"/>
            <a:extLst>
              <a:ext uri="{28A0092B-C50C-407E-A947-70E740481C1C}">
                <a14:useLocalDpi xmlns:a14="http://schemas.microsoft.com/office/drawing/2010/main"/>
              </a:ext>
            </a:extLst>
          </a:blip>
          <a:srcRect l="-35211" t="-1722" r="18002" b="8379"/>
          <a:stretch/>
        </p:blipFill>
        <p:spPr>
          <a:xfrm rot="5400000">
            <a:off x="947652" y="1181057"/>
            <a:ext cx="3004731" cy="4920155"/>
          </a:xfrm>
          <a:prstGeom prst="rect">
            <a:avLst/>
          </a:prstGeom>
        </p:spPr>
      </p:pic>
      <p:sp>
        <p:nvSpPr>
          <p:cNvPr id="19" name="Title Placeholder 1"/>
          <p:cNvSpPr>
            <a:spLocks noGrp="1"/>
          </p:cNvSpPr>
          <p:nvPr>
            <p:ph type="title"/>
          </p:nvPr>
        </p:nvSpPr>
        <p:spPr>
          <a:xfrm>
            <a:off x="393700" y="1773251"/>
            <a:ext cx="5567713" cy="857250"/>
          </a:xfrm>
          <a:prstGeom prst="rect">
            <a:avLst/>
          </a:prstGeom>
        </p:spPr>
        <p:txBody>
          <a:bodyPr vert="horz" lIns="91440" tIns="45720" rIns="91440" bIns="45720" rtlCol="0" anchor="b">
            <a:noAutofit/>
          </a:bodyPr>
          <a:lstStyle/>
          <a:p>
            <a:r>
              <a:rPr lang="en-US"/>
              <a:t>Click to edit Master title style</a:t>
            </a:r>
          </a:p>
        </p:txBody>
      </p:sp>
    </p:spTree>
    <p:extLst>
      <p:ext uri="{BB962C8B-B14F-4D97-AF65-F5344CB8AC3E}">
        <p14:creationId xmlns:p14="http://schemas.microsoft.com/office/powerpoint/2010/main" val="409078485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42" r:id="rId13"/>
  </p:sldLayoutIdLst>
  <p:hf sldNum="0" hdr="0" ftr="0" dt="0"/>
  <p:txStyles>
    <p:titleStyle>
      <a:lvl1pPr algn="l" defTabSz="457200" rtl="0" eaLnBrk="1" latinLnBrk="0" hangingPunct="1">
        <a:spcBef>
          <a:spcPct val="0"/>
        </a:spcBef>
        <a:buNone/>
        <a:defRPr sz="4000" b="1" kern="1200">
          <a:solidFill>
            <a:schemeClr val="bg2"/>
          </a:solidFill>
          <a:latin typeface="Arial"/>
          <a:ea typeface="+mj-ea"/>
          <a:cs typeface="Arial"/>
        </a:defRPr>
      </a:lvl1pPr>
    </p:titleStyle>
    <p:bodyStyle>
      <a:lvl1pPr marL="342900" indent="-342900" algn="l" defTabSz="457200" rtl="0" eaLnBrk="1" latinLnBrk="0" hangingPunct="1">
        <a:spcBef>
          <a:spcPct val="20000"/>
        </a:spcBef>
        <a:buClr>
          <a:schemeClr val="accent2"/>
        </a:buClr>
        <a:buFont typeface="Arial"/>
        <a:buChar char="•"/>
        <a:defRPr sz="32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Clr>
          <a:schemeClr val="accent2"/>
        </a:buClr>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chemeClr val="accent2"/>
        </a:buClr>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lue graphic.png"/>
          <p:cNvPicPr>
            <a:picLocks noChangeAspect="1"/>
          </p:cNvPicPr>
          <p:nvPr/>
        </p:nvPicPr>
        <p:blipFill rotWithShape="1">
          <a:blip r:embed="rId20">
            <a:alphaModFix amt="15000"/>
            <a:extLst>
              <a:ext uri="{28A0092B-C50C-407E-A947-70E740481C1C}">
                <a14:useLocalDpi xmlns:a14="http://schemas.microsoft.com/office/drawing/2010/main" val="0"/>
              </a:ext>
            </a:extLst>
          </a:blip>
          <a:srcRect r="26901" b="31824"/>
          <a:stretch/>
        </p:blipFill>
        <p:spPr>
          <a:xfrm rot="16200000" flipH="1" flipV="1">
            <a:off x="478986" y="3645839"/>
            <a:ext cx="1043987" cy="2001959"/>
          </a:xfrm>
          <a:prstGeom prst="rect">
            <a:avLst/>
          </a:prstGeom>
        </p:spPr>
      </p:pic>
      <p:sp>
        <p:nvSpPr>
          <p:cNvPr id="2" name="Title Placeholder 1"/>
          <p:cNvSpPr>
            <a:spLocks noGrp="1"/>
          </p:cNvSpPr>
          <p:nvPr>
            <p:ph type="title"/>
          </p:nvPr>
        </p:nvSpPr>
        <p:spPr>
          <a:xfrm>
            <a:off x="244549" y="-1"/>
            <a:ext cx="8378751" cy="753559"/>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3937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0" y="4866758"/>
            <a:ext cx="9144000" cy="302054"/>
          </a:xfrm>
          <a:prstGeom prst="rect">
            <a:avLst/>
          </a:prstGeom>
        </p:spPr>
        <p:txBody>
          <a:bodyPr vert="horz" lIns="91440" tIns="45720" rIns="91440" bIns="45720" rtlCol="0" anchor="ctr"/>
          <a:lstStyle>
            <a:lvl1pPr algn="ctr">
              <a:defRPr sz="800">
                <a:solidFill>
                  <a:schemeClr val="bg1">
                    <a:lumMod val="65000"/>
                  </a:schemeClr>
                </a:solidFill>
              </a:defRPr>
            </a:lvl1pPr>
          </a:lstStyle>
          <a:p>
            <a:fld id="{C5E85C42-B625-134C-85C5-2840A1E66BB4}" type="slidenum">
              <a:rPr lang="en-US" smtClean="0">
                <a:solidFill>
                  <a:prstClr val="white">
                    <a:lumMod val="65000"/>
                  </a:prstClr>
                </a:solidFill>
              </a:rPr>
              <a:pPr/>
              <a:t>‹#›</a:t>
            </a:fld>
            <a:endParaRPr lang="en-US">
              <a:solidFill>
                <a:prstClr val="white">
                  <a:lumMod val="65000"/>
                </a:prstClr>
              </a:solidFill>
            </a:endParaRPr>
          </a:p>
        </p:txBody>
      </p:sp>
      <p:sp>
        <p:nvSpPr>
          <p:cNvPr id="9" name="TextBox 8"/>
          <p:cNvSpPr txBox="1"/>
          <p:nvPr/>
        </p:nvSpPr>
        <p:spPr>
          <a:xfrm>
            <a:off x="100682" y="4923672"/>
            <a:ext cx="4642338" cy="184666"/>
          </a:xfrm>
          <a:prstGeom prst="rect">
            <a:avLst/>
          </a:prstGeom>
          <a:noFill/>
        </p:spPr>
        <p:txBody>
          <a:bodyPr wrap="square" rtlCol="0">
            <a:spAutoFit/>
          </a:bodyPr>
          <a:lstStyle/>
          <a:p>
            <a:r>
              <a:rPr lang="en-US" sz="600" kern="1200">
                <a:solidFill>
                  <a:schemeClr val="accent5">
                    <a:lumMod val="60000"/>
                    <a:lumOff val="40000"/>
                  </a:schemeClr>
                </a:solidFill>
                <a:latin typeface="Arial" charset="0"/>
                <a:ea typeface="Arial" charset="0"/>
                <a:cs typeface="Arial" charset="0"/>
              </a:rPr>
              <a:t>© 2018</a:t>
            </a:r>
            <a:r>
              <a:rPr lang="en-US" sz="600" kern="1200" baseline="0">
                <a:solidFill>
                  <a:schemeClr val="accent5">
                    <a:lumMod val="60000"/>
                    <a:lumOff val="40000"/>
                  </a:schemeClr>
                </a:solidFill>
                <a:latin typeface="Arial" charset="0"/>
                <a:ea typeface="Arial" charset="0"/>
                <a:cs typeface="Arial" charset="0"/>
              </a:rPr>
              <a:t> </a:t>
            </a:r>
            <a:r>
              <a:rPr lang="en-US" sz="600" kern="1200">
                <a:solidFill>
                  <a:schemeClr val="accent5">
                    <a:lumMod val="60000"/>
                    <a:lumOff val="40000"/>
                  </a:schemeClr>
                </a:solidFill>
                <a:latin typeface="Arial" charset="0"/>
                <a:ea typeface="Arial" charset="0"/>
                <a:cs typeface="Arial" charset="0"/>
              </a:rPr>
              <a:t>Presidio, Inc. All rights reserved. Proprietary and Confidential.</a:t>
            </a:r>
            <a:endParaRPr lang="en-US" sz="600">
              <a:solidFill>
                <a:schemeClr val="accent5">
                  <a:lumMod val="60000"/>
                  <a:lumOff val="40000"/>
                </a:schemeClr>
              </a:solidFill>
              <a:latin typeface="Arial" charset="0"/>
              <a:ea typeface="Arial" charset="0"/>
              <a:cs typeface="Arial" charset="0"/>
            </a:endParaRPr>
          </a:p>
        </p:txBody>
      </p:sp>
      <p:pic>
        <p:nvPicPr>
          <p:cNvPr id="5" name="Picture 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7849" y="4742682"/>
            <a:ext cx="1253319" cy="312182"/>
          </a:xfrm>
          <a:prstGeom prst="rect">
            <a:avLst/>
          </a:prstGeom>
        </p:spPr>
      </p:pic>
    </p:spTree>
    <p:extLst>
      <p:ext uri="{BB962C8B-B14F-4D97-AF65-F5344CB8AC3E}">
        <p14:creationId xmlns:p14="http://schemas.microsoft.com/office/powerpoint/2010/main" val="53255928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Lst>
  <p:hf hdr="0" ftr="0" dt="0"/>
  <p:txStyles>
    <p:titleStyle>
      <a:lvl1pPr algn="l" defTabSz="457200" rtl="0" eaLnBrk="1" latinLnBrk="0" hangingPunct="1">
        <a:spcBef>
          <a:spcPct val="0"/>
        </a:spcBef>
        <a:buNone/>
        <a:defRPr sz="2400" b="0" kern="1200" baseline="0">
          <a:solidFill>
            <a:schemeClr val="accent1"/>
          </a:solidFill>
          <a:latin typeface="Arial"/>
          <a:ea typeface="+mj-ea"/>
          <a:cs typeface="Arial"/>
        </a:defRPr>
      </a:lvl1pPr>
    </p:titleStyle>
    <p:bodyStyle>
      <a:lvl1pPr marL="164592" indent="-164592" algn="l" defTabSz="457200" rtl="0" eaLnBrk="1" latinLnBrk="0" hangingPunct="1">
        <a:spcBef>
          <a:spcPct val="20000"/>
        </a:spcBef>
        <a:buClr>
          <a:schemeClr val="tx1">
            <a:lumMod val="65000"/>
            <a:lumOff val="35000"/>
          </a:schemeClr>
        </a:buClr>
        <a:buFont typeface="Arial"/>
        <a:buChar char="•"/>
        <a:defRPr sz="2400" kern="1200">
          <a:solidFill>
            <a:schemeClr val="tx1">
              <a:lumMod val="65000"/>
              <a:lumOff val="35000"/>
            </a:schemeClr>
          </a:solidFill>
          <a:latin typeface="Arial"/>
          <a:ea typeface="+mn-ea"/>
          <a:cs typeface="Arial"/>
        </a:defRPr>
      </a:lvl1pPr>
      <a:lvl2pPr marL="649224" indent="-192024" algn="l" defTabSz="457200" rtl="0" eaLnBrk="1" latinLnBrk="0" hangingPunct="1">
        <a:spcBef>
          <a:spcPct val="20000"/>
        </a:spcBef>
        <a:buClr>
          <a:schemeClr val="tx1">
            <a:lumMod val="65000"/>
            <a:lumOff val="35000"/>
          </a:schemeClr>
        </a:buClr>
        <a:buSzPct val="82000"/>
        <a:buFont typeface="Arial"/>
        <a:buChar char="–"/>
        <a:defRPr sz="2000" kern="1200">
          <a:solidFill>
            <a:schemeClr val="tx1">
              <a:lumMod val="65000"/>
              <a:lumOff val="35000"/>
            </a:schemeClr>
          </a:solidFill>
          <a:latin typeface="Arial"/>
          <a:ea typeface="+mn-ea"/>
          <a:cs typeface="Arial"/>
        </a:defRPr>
      </a:lvl2pPr>
      <a:lvl3pPr marL="960120" indent="-137160" algn="l" defTabSz="457200" rtl="0" eaLnBrk="1" latinLnBrk="0" hangingPunct="1">
        <a:spcBef>
          <a:spcPct val="20000"/>
        </a:spcBef>
        <a:buClr>
          <a:schemeClr val="tx1">
            <a:lumMod val="65000"/>
            <a:lumOff val="35000"/>
          </a:schemeClr>
        </a:buClr>
        <a:buFont typeface="Arial"/>
        <a:buChar char="•"/>
        <a:defRPr sz="1800" kern="1200">
          <a:solidFill>
            <a:schemeClr val="tx1">
              <a:lumMod val="65000"/>
              <a:lumOff val="35000"/>
            </a:schemeClr>
          </a:solidFill>
          <a:latin typeface="Arial"/>
          <a:ea typeface="+mn-ea"/>
          <a:cs typeface="Arial"/>
        </a:defRPr>
      </a:lvl3pPr>
      <a:lvl4pPr marL="1325880" indent="-164592" algn="l" defTabSz="457200" rtl="0" eaLnBrk="1" latinLnBrk="0" hangingPunct="1">
        <a:spcBef>
          <a:spcPct val="20000"/>
        </a:spcBef>
        <a:buClr>
          <a:schemeClr val="tx1">
            <a:lumMod val="65000"/>
            <a:lumOff val="35000"/>
          </a:schemeClr>
        </a:buClr>
        <a:buSzPct val="90000"/>
        <a:buFont typeface="Wingdings" charset="2"/>
        <a:buChar char="§"/>
        <a:defRPr sz="1600" kern="1200">
          <a:solidFill>
            <a:schemeClr val="tx1">
              <a:lumMod val="65000"/>
              <a:lumOff val="35000"/>
            </a:schemeClr>
          </a:solidFill>
          <a:latin typeface="Arial"/>
          <a:ea typeface="+mn-ea"/>
          <a:cs typeface="Arial"/>
        </a:defRPr>
      </a:lvl4pPr>
      <a:lvl5pPr marL="1600200" indent="-182880" algn="l" defTabSz="457200" rtl="0" eaLnBrk="1" latinLnBrk="0" hangingPunct="1">
        <a:spcBef>
          <a:spcPct val="20000"/>
        </a:spcBef>
        <a:buClr>
          <a:schemeClr val="tx1">
            <a:lumMod val="65000"/>
            <a:lumOff val="35000"/>
          </a:schemeClr>
        </a:buClr>
        <a:buSzPct val="62000"/>
        <a:buFont typeface="Wingdings" charset="2"/>
        <a:buChar char=""/>
        <a:defRPr sz="16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kaggle.com/ntnu-testimon/paysim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comments" Target="../comments/commen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hyperlink" Target="https://github.com/mattkorn10/BlackBeltCapsto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4"/>
          <p:cNvSpPr txBox="1">
            <a:spLocks/>
          </p:cNvSpPr>
          <p:nvPr/>
        </p:nvSpPr>
        <p:spPr>
          <a:xfrm>
            <a:off x="4713" y="0"/>
            <a:ext cx="9144000" cy="3376246"/>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vert="horz" lIns="91400" tIns="45700" rIns="91400" bIns="45700" rtlCol="0" anchor="t">
            <a:noAutofit/>
          </a:bodyPr>
          <a:lstStyle>
            <a:lvl1pPr algn="l" defTabSz="457200" rtl="0" eaLnBrk="1" latinLnBrk="0" hangingPunct="1">
              <a:spcBef>
                <a:spcPct val="0"/>
              </a:spcBef>
              <a:buNone/>
              <a:defRPr sz="2400" kern="1200">
                <a:solidFill>
                  <a:schemeClr val="bg1"/>
                </a:solidFill>
                <a:latin typeface="Arial"/>
                <a:ea typeface="+mj-ea"/>
                <a:cs typeface="Arial"/>
              </a:defRPr>
            </a:lvl1pPr>
          </a:lstStyle>
          <a:p>
            <a:pPr marL="0" marR="0" lvl="0" indent="0" algn="ctr" defTabSz="457200" rtl="0" eaLnBrk="1" fontAlgn="auto" latinLnBrk="0" hangingPunct="1">
              <a:lnSpc>
                <a:spcPts val="44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charset="0"/>
                <a:ea typeface="Arial" charset="0"/>
                <a:cs typeface="Arial" charset="0"/>
              </a:rPr>
              <a:t>AWS </a:t>
            </a:r>
            <a:r>
              <a:rPr kumimoji="0" lang="en-US" sz="2800" b="1" i="0" u="none" strike="noStrike" kern="1200" cap="none" spc="0" normalizeH="0" baseline="0" noProof="0" dirty="0" err="1">
                <a:ln>
                  <a:noFill/>
                </a:ln>
                <a:solidFill>
                  <a:srgbClr val="FFFFFF"/>
                </a:solidFill>
                <a:effectLst/>
                <a:uLnTx/>
                <a:uFillTx/>
                <a:latin typeface="Arial" charset="0"/>
                <a:ea typeface="Arial" charset="0"/>
                <a:cs typeface="Arial" charset="0"/>
              </a:rPr>
              <a:t>BlackBelt</a:t>
            </a:r>
            <a:r>
              <a:rPr kumimoji="0" lang="en-US" sz="2800" b="1" i="0" u="none" strike="noStrike" kern="1200" cap="none" spc="0" normalizeH="0" baseline="0" noProof="0" dirty="0">
                <a:ln>
                  <a:noFill/>
                </a:ln>
                <a:solidFill>
                  <a:srgbClr val="FFFFFF"/>
                </a:solidFill>
                <a:effectLst/>
                <a:uLnTx/>
                <a:uFillTx/>
                <a:latin typeface="Arial" charset="0"/>
                <a:ea typeface="Arial" charset="0"/>
                <a:cs typeface="Arial" charset="0"/>
              </a:rPr>
              <a:t> Capstone</a:t>
            </a:r>
            <a:br>
              <a:rPr kumimoji="0" lang="en-US" sz="28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0" lang="en-US" sz="2800" b="1" i="0" u="none" strike="noStrike" kern="1200" cap="none" spc="0" normalizeH="0" baseline="0" noProof="0" dirty="0">
                <a:ln>
                  <a:noFill/>
                </a:ln>
                <a:solidFill>
                  <a:srgbClr val="FFFFFF"/>
                </a:solidFill>
                <a:effectLst/>
                <a:uLnTx/>
                <a:uFillTx/>
                <a:latin typeface="Arial" charset="0"/>
                <a:ea typeface="Arial" charset="0"/>
                <a:cs typeface="Arial" charset="0"/>
              </a:rPr>
              <a:t>Bank Fraud</a:t>
            </a:r>
          </a:p>
          <a:p>
            <a:pPr marL="0" marR="0" lvl="0" indent="0" algn="ctr" defTabSz="457200" rtl="0" eaLnBrk="1" fontAlgn="auto" latinLnBrk="0" hangingPunct="1">
              <a:lnSpc>
                <a:spcPts val="4400"/>
              </a:lnSpc>
              <a:spcBef>
                <a:spcPct val="0"/>
              </a:spcBef>
              <a:spcAft>
                <a:spcPts val="0"/>
              </a:spcAft>
              <a:buClrTx/>
              <a:buSzTx/>
              <a:buFontTx/>
              <a:buNone/>
              <a:tabLst/>
              <a:defRPr/>
            </a:pPr>
            <a:r>
              <a:rPr lang="en-US" sz="2800" b="1" dirty="0">
                <a:solidFill>
                  <a:srgbClr val="FFFFFF"/>
                </a:solidFill>
                <a:latin typeface="Arial" charset="0"/>
                <a:ea typeface="Arial" charset="0"/>
                <a:cs typeface="Arial" charset="0"/>
              </a:rPr>
              <a:t>Matthew Korn </a:t>
            </a:r>
            <a:endParaRPr lang="en-US" sz="2800" b="1" noProof="0" dirty="0">
              <a:solidFill>
                <a:srgbClr val="FFFFFF"/>
              </a:solidFill>
              <a:latin typeface="Arial" charset="0"/>
              <a:ea typeface="Arial" charset="0"/>
              <a:cs typeface="Arial" charset="0"/>
            </a:endParaRPr>
          </a:p>
        </p:txBody>
      </p:sp>
      <p:pic>
        <p:nvPicPr>
          <p:cNvPr id="1026" name="Picture 2" descr="Image result for aws white logo png">
            <a:extLst>
              <a:ext uri="{FF2B5EF4-FFF2-40B4-BE49-F238E27FC236}">
                <a16:creationId xmlns:a16="http://schemas.microsoft.com/office/drawing/2014/main" id="{E3C09489-88C5-48C9-8EB5-9400CAB2C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94" y="3219428"/>
            <a:ext cx="3640666" cy="21844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ealthfirst logo">
            <a:extLst>
              <a:ext uri="{FF2B5EF4-FFF2-40B4-BE49-F238E27FC236}">
                <a16:creationId xmlns:a16="http://schemas.microsoft.com/office/drawing/2014/main" id="{5973631E-B960-40E9-B846-4A1AEEC16F6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068464933"/>
      </p:ext>
    </p:extLst>
  </p:cSld>
  <p:clrMapOvr>
    <a:masterClrMapping/>
  </p:clrMapOvr>
  <mc:AlternateContent xmlns:mc="http://schemas.openxmlformats.org/markup-compatibility/2006" xmlns:p14="http://schemas.microsoft.com/office/powerpoint/2010/main">
    <mc:Choice Requires="p14">
      <p:transition p14:dur="0" advClick="0" advTm="20000"/>
    </mc:Choice>
    <mc:Fallback xmlns="">
      <p:transition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Explanatory Analysis/Preprocessing Continued</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6" name="Content Placeholder 5">
            <a:extLst>
              <a:ext uri="{FF2B5EF4-FFF2-40B4-BE49-F238E27FC236}">
                <a16:creationId xmlns:a16="http://schemas.microsoft.com/office/drawing/2014/main" id="{B4E067E7-0E31-4827-9140-090495C6433A}"/>
              </a:ext>
            </a:extLst>
          </p:cNvPr>
          <p:cNvSpPr>
            <a:spLocks noGrp="1"/>
          </p:cNvSpPr>
          <p:nvPr>
            <p:ph sz="half" idx="1"/>
          </p:nvPr>
        </p:nvSpPr>
        <p:spPr>
          <a:xfrm>
            <a:off x="316006" y="944657"/>
            <a:ext cx="8545606" cy="346261"/>
          </a:xfrm>
        </p:spPr>
        <p:txBody>
          <a:bodyPr>
            <a:normAutofit fontScale="92500" lnSpcReduction="20000"/>
          </a:bodyPr>
          <a:lstStyle/>
          <a:p>
            <a:pPr marL="0" indent="0">
              <a:buNone/>
            </a:pPr>
            <a:r>
              <a:rPr lang="en-US" dirty="0"/>
              <a:t>Steps to review data and clean:</a:t>
            </a:r>
          </a:p>
        </p:txBody>
      </p:sp>
      <p:sp>
        <p:nvSpPr>
          <p:cNvPr id="2" name="TextBox 1">
            <a:extLst>
              <a:ext uri="{FF2B5EF4-FFF2-40B4-BE49-F238E27FC236}">
                <a16:creationId xmlns:a16="http://schemas.microsoft.com/office/drawing/2014/main" id="{70B8727D-0EBD-4ED5-B6F8-FC0A716E963D}"/>
              </a:ext>
            </a:extLst>
          </p:cNvPr>
          <p:cNvSpPr txBox="1"/>
          <p:nvPr/>
        </p:nvSpPr>
        <p:spPr>
          <a:xfrm>
            <a:off x="221876" y="1459006"/>
            <a:ext cx="831028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Step 1 – reviewed any missing data and if any dropped rows with missing data.</a:t>
            </a:r>
          </a:p>
          <a:p>
            <a:pPr marL="285750" indent="-285750">
              <a:buFont typeface="Arial" panose="020B0604020202020204" pitchFamily="34" charset="0"/>
              <a:buChar char="•"/>
            </a:pPr>
            <a:r>
              <a:rPr lang="en-US" sz="1200" dirty="0"/>
              <a:t>Step 2  - dropped partition columns (as they were glue generated and artificial data)</a:t>
            </a:r>
          </a:p>
          <a:p>
            <a:pPr marL="285750" indent="-285750">
              <a:buFont typeface="Arial" panose="020B0604020202020204" pitchFamily="34" charset="0"/>
              <a:buChar char="•"/>
            </a:pPr>
            <a:r>
              <a:rPr lang="en-US" sz="1200" dirty="0"/>
              <a:t>Step 3 – ran summary statistics to understand ranges of data – average transaction size was $179K</a:t>
            </a:r>
          </a:p>
          <a:p>
            <a:pPr marL="285750" indent="-285750">
              <a:buFont typeface="Arial" panose="020B0604020202020204" pitchFamily="34" charset="0"/>
              <a:buChar char="•"/>
            </a:pPr>
            <a:r>
              <a:rPr lang="en-US" sz="1200" dirty="0"/>
              <a:t>Step 4 - Ran plot to show number of fraud vs non-fraud items in dataset – clearly shows imbalanced dataset</a:t>
            </a:r>
          </a:p>
        </p:txBody>
      </p:sp>
      <p:pic>
        <p:nvPicPr>
          <p:cNvPr id="3" name="Picture 2">
            <a:extLst>
              <a:ext uri="{FF2B5EF4-FFF2-40B4-BE49-F238E27FC236}">
                <a16:creationId xmlns:a16="http://schemas.microsoft.com/office/drawing/2014/main" id="{89415AC0-731A-4549-B5CA-A2646821B5BB}"/>
              </a:ext>
            </a:extLst>
          </p:cNvPr>
          <p:cNvPicPr>
            <a:picLocks noChangeAspect="1"/>
          </p:cNvPicPr>
          <p:nvPr/>
        </p:nvPicPr>
        <p:blipFill>
          <a:blip r:embed="rId4"/>
          <a:stretch>
            <a:fillRect/>
          </a:stretch>
        </p:blipFill>
        <p:spPr>
          <a:xfrm>
            <a:off x="275665" y="2884394"/>
            <a:ext cx="3671047" cy="1248615"/>
          </a:xfrm>
          <a:prstGeom prst="rect">
            <a:avLst/>
          </a:prstGeom>
        </p:spPr>
      </p:pic>
      <p:pic>
        <p:nvPicPr>
          <p:cNvPr id="4" name="Picture 3">
            <a:extLst>
              <a:ext uri="{FF2B5EF4-FFF2-40B4-BE49-F238E27FC236}">
                <a16:creationId xmlns:a16="http://schemas.microsoft.com/office/drawing/2014/main" id="{F4EE1E76-4E11-44AF-973E-0471BB40C857}"/>
              </a:ext>
            </a:extLst>
          </p:cNvPr>
          <p:cNvPicPr>
            <a:picLocks noChangeAspect="1"/>
          </p:cNvPicPr>
          <p:nvPr/>
        </p:nvPicPr>
        <p:blipFill>
          <a:blip r:embed="rId5"/>
          <a:stretch>
            <a:fillRect/>
          </a:stretch>
        </p:blipFill>
        <p:spPr>
          <a:xfrm>
            <a:off x="4419040" y="2729753"/>
            <a:ext cx="3918137" cy="1869142"/>
          </a:xfrm>
          <a:prstGeom prst="rect">
            <a:avLst/>
          </a:prstGeom>
        </p:spPr>
      </p:pic>
    </p:spTree>
    <p:extLst>
      <p:ext uri="{BB962C8B-B14F-4D97-AF65-F5344CB8AC3E}">
        <p14:creationId xmlns:p14="http://schemas.microsoft.com/office/powerpoint/2010/main" val="542794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Explanatory Analysis/Preprocessing Continued</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221876" y="880782"/>
            <a:ext cx="8310283"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t>Step 5 – ran additional cross-tabulation tables</a:t>
            </a:r>
          </a:p>
        </p:txBody>
      </p:sp>
      <p:pic>
        <p:nvPicPr>
          <p:cNvPr id="8" name="Picture 7">
            <a:extLst>
              <a:ext uri="{FF2B5EF4-FFF2-40B4-BE49-F238E27FC236}">
                <a16:creationId xmlns:a16="http://schemas.microsoft.com/office/drawing/2014/main" id="{EC5964AE-AF31-4785-823C-4AFAB47335BE}"/>
              </a:ext>
            </a:extLst>
          </p:cNvPr>
          <p:cNvPicPr>
            <a:picLocks noChangeAspect="1"/>
          </p:cNvPicPr>
          <p:nvPr/>
        </p:nvPicPr>
        <p:blipFill>
          <a:blip r:embed="rId4"/>
          <a:stretch>
            <a:fillRect/>
          </a:stretch>
        </p:blipFill>
        <p:spPr>
          <a:xfrm>
            <a:off x="180975" y="1651466"/>
            <a:ext cx="1924050" cy="1800225"/>
          </a:xfrm>
          <a:prstGeom prst="rect">
            <a:avLst/>
          </a:prstGeom>
        </p:spPr>
      </p:pic>
      <p:pic>
        <p:nvPicPr>
          <p:cNvPr id="9" name="Picture 8">
            <a:extLst>
              <a:ext uri="{FF2B5EF4-FFF2-40B4-BE49-F238E27FC236}">
                <a16:creationId xmlns:a16="http://schemas.microsoft.com/office/drawing/2014/main" id="{A037B2EB-1696-4A68-B6FE-4CE9766D233C}"/>
              </a:ext>
            </a:extLst>
          </p:cNvPr>
          <p:cNvPicPr>
            <a:picLocks noChangeAspect="1"/>
          </p:cNvPicPr>
          <p:nvPr/>
        </p:nvPicPr>
        <p:blipFill>
          <a:blip r:embed="rId5"/>
          <a:stretch>
            <a:fillRect/>
          </a:stretch>
        </p:blipFill>
        <p:spPr>
          <a:xfrm>
            <a:off x="198623" y="3662923"/>
            <a:ext cx="1781175" cy="923925"/>
          </a:xfrm>
          <a:prstGeom prst="rect">
            <a:avLst/>
          </a:prstGeom>
        </p:spPr>
      </p:pic>
      <p:sp>
        <p:nvSpPr>
          <p:cNvPr id="10" name="TextBox 9">
            <a:extLst>
              <a:ext uri="{FF2B5EF4-FFF2-40B4-BE49-F238E27FC236}">
                <a16:creationId xmlns:a16="http://schemas.microsoft.com/office/drawing/2014/main" id="{ECA6FD61-E19E-4739-B703-FF92051458C4}"/>
              </a:ext>
            </a:extLst>
          </p:cNvPr>
          <p:cNvSpPr txBox="1"/>
          <p:nvPr/>
        </p:nvSpPr>
        <p:spPr>
          <a:xfrm>
            <a:off x="2911288" y="2010335"/>
            <a:ext cx="42559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 Interesting find – </a:t>
            </a:r>
            <a:r>
              <a:rPr lang="en-US" dirty="0" err="1"/>
              <a:t>Cash_Out</a:t>
            </a:r>
            <a:r>
              <a:rPr lang="en-US" dirty="0"/>
              <a:t> and Transfer transactions are only where fraud is identified – will one-hot including to focus on those two </a:t>
            </a:r>
            <a:r>
              <a:rPr lang="en-US" dirty="0" err="1"/>
              <a:t>transation</a:t>
            </a:r>
            <a:r>
              <a:rPr lang="en-US" dirty="0"/>
              <a:t> types</a:t>
            </a:r>
          </a:p>
        </p:txBody>
      </p:sp>
      <p:sp>
        <p:nvSpPr>
          <p:cNvPr id="12" name="TextBox 11">
            <a:extLst>
              <a:ext uri="{FF2B5EF4-FFF2-40B4-BE49-F238E27FC236}">
                <a16:creationId xmlns:a16="http://schemas.microsoft.com/office/drawing/2014/main" id="{2F0938A1-B447-4182-81B1-5A08B69ABD19}"/>
              </a:ext>
            </a:extLst>
          </p:cNvPr>
          <p:cNvSpPr txBox="1"/>
          <p:nvPr/>
        </p:nvSpPr>
        <p:spPr>
          <a:xfrm>
            <a:off x="2949388" y="3688977"/>
            <a:ext cx="4255994" cy="646331"/>
          </a:xfrm>
          <a:prstGeom prst="rect">
            <a:avLst/>
          </a:prstGeom>
          <a:noFill/>
        </p:spPr>
        <p:txBody>
          <a:bodyPr wrap="square" rtlCol="0">
            <a:spAutoFit/>
          </a:bodyPr>
          <a:lstStyle/>
          <a:p>
            <a:pPr marL="285750" indent="-285750">
              <a:buFont typeface="Arial" panose="020B0604020202020204" pitchFamily="34" charset="0"/>
              <a:buChar char="•"/>
            </a:pPr>
            <a:r>
              <a:rPr lang="en-US" dirty="0"/>
              <a:t> </a:t>
            </a:r>
            <a:r>
              <a:rPr lang="en-US" dirty="0" err="1"/>
              <a:t>Immateriale</a:t>
            </a:r>
            <a:r>
              <a:rPr lang="en-US" dirty="0"/>
              <a:t> flagged </a:t>
            </a:r>
            <a:r>
              <a:rPr lang="en-US" dirty="0" err="1"/>
              <a:t>isflaggedfraud</a:t>
            </a:r>
            <a:r>
              <a:rPr lang="en-US" dirty="0"/>
              <a:t> items – we will drop this variable</a:t>
            </a:r>
          </a:p>
        </p:txBody>
      </p:sp>
    </p:spTree>
    <p:extLst>
      <p:ext uri="{BB962C8B-B14F-4D97-AF65-F5344CB8AC3E}">
        <p14:creationId xmlns:p14="http://schemas.microsoft.com/office/powerpoint/2010/main" val="345246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Explanatory Analysis/Preprocessing Continued</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221876" y="880782"/>
            <a:ext cx="8310283"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Step 6 – feature engineering on “Step” column and then additional cross tabulation</a:t>
            </a:r>
          </a:p>
          <a:p>
            <a:pPr marL="742950" lvl="1" indent="-285750">
              <a:buFont typeface="Arial" panose="020B0604020202020204" pitchFamily="34" charset="0"/>
              <a:buChar char="•"/>
            </a:pPr>
            <a:r>
              <a:rPr lang="en-US" sz="1200" dirty="0"/>
              <a:t>Assuming step 1 was the 1</a:t>
            </a:r>
            <a:r>
              <a:rPr lang="en-US" sz="1200" baseline="30000" dirty="0"/>
              <a:t>st</a:t>
            </a:r>
            <a:r>
              <a:rPr lang="en-US" sz="1200" dirty="0"/>
              <a:t> hour of day 1 we created lists to separate the data by every 8</a:t>
            </a:r>
            <a:r>
              <a:rPr lang="en-US" sz="1200" baseline="30000" dirty="0"/>
              <a:t>th</a:t>
            </a:r>
            <a:r>
              <a:rPr lang="en-US" sz="1200" dirty="0"/>
              <a:t> our of  day and generate a variable for morning (hours 1-8 of any day , </a:t>
            </a:r>
            <a:r>
              <a:rPr lang="en-US" sz="1200" dirty="0" err="1"/>
              <a:t>i.e</a:t>
            </a:r>
            <a:r>
              <a:rPr lang="en-US" sz="1200" dirty="0"/>
              <a:t> step 25 is hour 1 of day 2) and so on.</a:t>
            </a:r>
          </a:p>
        </p:txBody>
      </p:sp>
      <p:sp>
        <p:nvSpPr>
          <p:cNvPr id="12" name="TextBox 11">
            <a:extLst>
              <a:ext uri="{FF2B5EF4-FFF2-40B4-BE49-F238E27FC236}">
                <a16:creationId xmlns:a16="http://schemas.microsoft.com/office/drawing/2014/main" id="{2F0938A1-B447-4182-81B1-5A08B69ABD19}"/>
              </a:ext>
            </a:extLst>
          </p:cNvPr>
          <p:cNvSpPr txBox="1"/>
          <p:nvPr/>
        </p:nvSpPr>
        <p:spPr>
          <a:xfrm>
            <a:off x="165846" y="3796553"/>
            <a:ext cx="8157883" cy="738664"/>
          </a:xfrm>
          <a:prstGeom prst="rect">
            <a:avLst/>
          </a:prstGeom>
          <a:noFill/>
        </p:spPr>
        <p:txBody>
          <a:bodyPr wrap="square" rtlCol="0">
            <a:spAutoFit/>
          </a:bodyPr>
          <a:lstStyle/>
          <a:p>
            <a:pPr marL="285750" indent="-285750">
              <a:buFont typeface="Arial" panose="020B0604020202020204" pitchFamily="34" charset="0"/>
              <a:buChar char="•"/>
            </a:pPr>
            <a:r>
              <a:rPr lang="en-US" dirty="0"/>
              <a:t> </a:t>
            </a:r>
            <a:r>
              <a:rPr lang="en-US" sz="1200" dirty="0"/>
              <a:t>What was discovered was there was a relatively equal amount of </a:t>
            </a:r>
            <a:r>
              <a:rPr lang="en-US" sz="1200" dirty="0" err="1"/>
              <a:t>frandulent</a:t>
            </a:r>
            <a:r>
              <a:rPr lang="en-US" sz="1200" dirty="0"/>
              <a:t> transactions per time period. 2710, 2799 and 2695 respectively for morning, afternoon and evening.  However keeping variables to understand if there is a pattern that a simple crosstabulation cannot see.</a:t>
            </a:r>
          </a:p>
        </p:txBody>
      </p:sp>
      <p:pic>
        <p:nvPicPr>
          <p:cNvPr id="3" name="Picture 2">
            <a:extLst>
              <a:ext uri="{FF2B5EF4-FFF2-40B4-BE49-F238E27FC236}">
                <a16:creationId xmlns:a16="http://schemas.microsoft.com/office/drawing/2014/main" id="{159BABE0-E1A6-4B17-8578-54D7897D7099}"/>
              </a:ext>
            </a:extLst>
          </p:cNvPr>
          <p:cNvPicPr>
            <a:picLocks noChangeAspect="1"/>
          </p:cNvPicPr>
          <p:nvPr/>
        </p:nvPicPr>
        <p:blipFill>
          <a:blip r:embed="rId4"/>
          <a:stretch>
            <a:fillRect/>
          </a:stretch>
        </p:blipFill>
        <p:spPr>
          <a:xfrm>
            <a:off x="1503269" y="1541930"/>
            <a:ext cx="5048250" cy="2019300"/>
          </a:xfrm>
          <a:prstGeom prst="rect">
            <a:avLst/>
          </a:prstGeom>
        </p:spPr>
      </p:pic>
    </p:spTree>
    <p:extLst>
      <p:ext uri="{BB962C8B-B14F-4D97-AF65-F5344CB8AC3E}">
        <p14:creationId xmlns:p14="http://schemas.microsoft.com/office/powerpoint/2010/main" val="2015784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Explanatory Analysis/Preprocessing Continued</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221876" y="880782"/>
            <a:ext cx="8310283"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t>Step 7 – additional visualizations</a:t>
            </a:r>
          </a:p>
        </p:txBody>
      </p:sp>
      <p:pic>
        <p:nvPicPr>
          <p:cNvPr id="4" name="Picture 3">
            <a:extLst>
              <a:ext uri="{FF2B5EF4-FFF2-40B4-BE49-F238E27FC236}">
                <a16:creationId xmlns:a16="http://schemas.microsoft.com/office/drawing/2014/main" id="{F83A25C9-477A-4F83-AF55-3D8FF71C9DFD}"/>
              </a:ext>
            </a:extLst>
          </p:cNvPr>
          <p:cNvPicPr>
            <a:picLocks noChangeAspect="1"/>
          </p:cNvPicPr>
          <p:nvPr/>
        </p:nvPicPr>
        <p:blipFill>
          <a:blip r:embed="rId4"/>
          <a:stretch>
            <a:fillRect/>
          </a:stretch>
        </p:blipFill>
        <p:spPr>
          <a:xfrm>
            <a:off x="70037" y="1193146"/>
            <a:ext cx="4095750" cy="3136807"/>
          </a:xfrm>
          <a:prstGeom prst="rect">
            <a:avLst/>
          </a:prstGeom>
        </p:spPr>
      </p:pic>
      <p:pic>
        <p:nvPicPr>
          <p:cNvPr id="5" name="Picture 4">
            <a:extLst>
              <a:ext uri="{FF2B5EF4-FFF2-40B4-BE49-F238E27FC236}">
                <a16:creationId xmlns:a16="http://schemas.microsoft.com/office/drawing/2014/main" id="{D5C53190-B121-44F5-9C78-53D738CEFD35}"/>
              </a:ext>
            </a:extLst>
          </p:cNvPr>
          <p:cNvPicPr>
            <a:picLocks noChangeAspect="1"/>
          </p:cNvPicPr>
          <p:nvPr/>
        </p:nvPicPr>
        <p:blipFill>
          <a:blip r:embed="rId5"/>
          <a:stretch>
            <a:fillRect/>
          </a:stretch>
        </p:blipFill>
        <p:spPr>
          <a:xfrm>
            <a:off x="4536422" y="1385608"/>
            <a:ext cx="3648075" cy="1566022"/>
          </a:xfrm>
          <a:prstGeom prst="rect">
            <a:avLst/>
          </a:prstGeom>
        </p:spPr>
      </p:pic>
      <p:pic>
        <p:nvPicPr>
          <p:cNvPr id="6" name="Picture 5">
            <a:extLst>
              <a:ext uri="{FF2B5EF4-FFF2-40B4-BE49-F238E27FC236}">
                <a16:creationId xmlns:a16="http://schemas.microsoft.com/office/drawing/2014/main" id="{191B13F9-6B06-4D45-B109-C66452808DF4}"/>
              </a:ext>
            </a:extLst>
          </p:cNvPr>
          <p:cNvPicPr>
            <a:picLocks noChangeAspect="1"/>
          </p:cNvPicPr>
          <p:nvPr/>
        </p:nvPicPr>
        <p:blipFill>
          <a:blip r:embed="rId6"/>
          <a:stretch>
            <a:fillRect/>
          </a:stretch>
        </p:blipFill>
        <p:spPr>
          <a:xfrm>
            <a:off x="4556056" y="2924733"/>
            <a:ext cx="3545796" cy="1512795"/>
          </a:xfrm>
          <a:prstGeom prst="rect">
            <a:avLst/>
          </a:prstGeom>
        </p:spPr>
      </p:pic>
      <p:sp>
        <p:nvSpPr>
          <p:cNvPr id="8" name="TextBox 7">
            <a:extLst>
              <a:ext uri="{FF2B5EF4-FFF2-40B4-BE49-F238E27FC236}">
                <a16:creationId xmlns:a16="http://schemas.microsoft.com/office/drawing/2014/main" id="{7539BED4-C844-48FD-B0C5-BFF4D5C152B3}"/>
              </a:ext>
            </a:extLst>
          </p:cNvPr>
          <p:cNvSpPr txBox="1"/>
          <p:nvPr/>
        </p:nvSpPr>
        <p:spPr>
          <a:xfrm>
            <a:off x="4551829" y="1048870"/>
            <a:ext cx="3745007" cy="276999"/>
          </a:xfrm>
          <a:prstGeom prst="rect">
            <a:avLst/>
          </a:prstGeom>
          <a:noFill/>
        </p:spPr>
        <p:txBody>
          <a:bodyPr wrap="square" rtlCol="0">
            <a:spAutoFit/>
          </a:bodyPr>
          <a:lstStyle/>
          <a:p>
            <a:r>
              <a:rPr lang="en-US" sz="1200" dirty="0"/>
              <a:t>Average Transaction Size for fraud vs non Fraud</a:t>
            </a:r>
          </a:p>
        </p:txBody>
      </p:sp>
    </p:spTree>
    <p:extLst>
      <p:ext uri="{BB962C8B-B14F-4D97-AF65-F5344CB8AC3E}">
        <p14:creationId xmlns:p14="http://schemas.microsoft.com/office/powerpoint/2010/main" val="112648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Explanatory Analysis/Preprocessing Continued</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221876" y="880782"/>
            <a:ext cx="8310283" cy="276999"/>
          </a:xfrm>
          <a:prstGeom prst="rect">
            <a:avLst/>
          </a:prstGeom>
          <a:noFill/>
        </p:spPr>
        <p:txBody>
          <a:bodyPr wrap="square" rtlCol="0">
            <a:spAutoFit/>
          </a:bodyPr>
          <a:lstStyle/>
          <a:p>
            <a:pPr marL="285750" indent="-285750">
              <a:buFont typeface="Arial" panose="020B0604020202020204" pitchFamily="34" charset="0"/>
              <a:buChar char="•"/>
            </a:pPr>
            <a:r>
              <a:rPr lang="en-US" sz="1200" dirty="0"/>
              <a:t>Step 7 – correlation analysis – not the strongest </a:t>
            </a:r>
            <a:r>
              <a:rPr lang="en-US" sz="1200" dirty="0" err="1"/>
              <a:t>pearson’s</a:t>
            </a:r>
            <a:r>
              <a:rPr lang="en-US" sz="1200" dirty="0"/>
              <a:t> r correlation – feature engineering is needed </a:t>
            </a:r>
          </a:p>
        </p:txBody>
      </p:sp>
      <p:pic>
        <p:nvPicPr>
          <p:cNvPr id="9" name="Picture 8">
            <a:extLst>
              <a:ext uri="{FF2B5EF4-FFF2-40B4-BE49-F238E27FC236}">
                <a16:creationId xmlns:a16="http://schemas.microsoft.com/office/drawing/2014/main" id="{22E7265D-7671-46CE-ACFC-BD9DB5365D26}"/>
              </a:ext>
            </a:extLst>
          </p:cNvPr>
          <p:cNvPicPr>
            <a:picLocks noChangeAspect="1"/>
          </p:cNvPicPr>
          <p:nvPr/>
        </p:nvPicPr>
        <p:blipFill>
          <a:blip r:embed="rId4"/>
          <a:stretch>
            <a:fillRect/>
          </a:stretch>
        </p:blipFill>
        <p:spPr>
          <a:xfrm>
            <a:off x="672354" y="1257300"/>
            <a:ext cx="6367182" cy="3079376"/>
          </a:xfrm>
          <a:prstGeom prst="rect">
            <a:avLst/>
          </a:prstGeom>
        </p:spPr>
      </p:pic>
    </p:spTree>
    <p:extLst>
      <p:ext uri="{BB962C8B-B14F-4D97-AF65-F5344CB8AC3E}">
        <p14:creationId xmlns:p14="http://schemas.microsoft.com/office/powerpoint/2010/main" val="351916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Explanatory Analysis/Preprocessing Continued</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221876" y="625288"/>
            <a:ext cx="8310283"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Step 8 – create new variables and drop some and finally scale data with min/max scaler (data sent to S3 as final step</a:t>
            </a:r>
          </a:p>
          <a:p>
            <a:pPr marL="742950" lvl="1" indent="-285750">
              <a:buFont typeface="Arial" panose="020B0604020202020204" pitchFamily="34" charset="0"/>
              <a:buChar char="•"/>
            </a:pPr>
            <a:r>
              <a:rPr lang="en-US" sz="1200" dirty="0"/>
              <a:t>Flags to check if any origin and destination accounts are the same in any transaction</a:t>
            </a:r>
          </a:p>
          <a:p>
            <a:pPr marL="742950" lvl="1" indent="-285750">
              <a:buFont typeface="Arial" panose="020B0604020202020204" pitchFamily="34" charset="0"/>
              <a:buChar char="•"/>
            </a:pPr>
            <a:r>
              <a:rPr lang="en-US" sz="1200" dirty="0"/>
              <a:t>One hot encoding for Transfer and Cash Out types</a:t>
            </a:r>
          </a:p>
          <a:p>
            <a:pPr marL="742950" lvl="1" indent="-285750">
              <a:buFont typeface="Arial" panose="020B0604020202020204" pitchFamily="34" charset="0"/>
              <a:buChar char="•"/>
            </a:pPr>
            <a:r>
              <a:rPr lang="en-US" sz="1200" dirty="0"/>
              <a:t>Discrepancies Difference – Original balance +/- transaction = Ending balance or not.</a:t>
            </a:r>
          </a:p>
          <a:p>
            <a:pPr marL="742950" lvl="1" indent="-285750">
              <a:buFont typeface="Arial" panose="020B0604020202020204" pitchFamily="34" charset="0"/>
              <a:buChar char="•"/>
            </a:pPr>
            <a:r>
              <a:rPr lang="en-US" sz="1200" dirty="0"/>
              <a:t>Dropped unneeded variables  -&gt; </a:t>
            </a:r>
            <a:r>
              <a:rPr lang="en-US" sz="1200" dirty="0" err="1"/>
              <a:t>droplist</a:t>
            </a:r>
            <a:r>
              <a:rPr lang="en-US" sz="1200" dirty="0"/>
              <a:t>=['</a:t>
            </a:r>
            <a:r>
              <a:rPr lang="en-US" sz="1200" dirty="0" err="1"/>
              <a:t>isflaggedfraud</a:t>
            </a:r>
            <a:r>
              <a:rPr lang="en-US" sz="1200" dirty="0"/>
              <a:t>', 'type','</a:t>
            </a:r>
            <a:r>
              <a:rPr lang="en-US" sz="1200" dirty="0" err="1"/>
              <a:t>namedest</a:t>
            </a:r>
            <a:r>
              <a:rPr lang="en-US" sz="1200" dirty="0"/>
              <a:t>','</a:t>
            </a:r>
            <a:r>
              <a:rPr lang="en-US" sz="1200" dirty="0" err="1"/>
              <a:t>nameorig</a:t>
            </a:r>
            <a:r>
              <a:rPr lang="en-US" sz="1200" dirty="0"/>
              <a:t>', '</a:t>
            </a:r>
            <a:r>
              <a:rPr lang="en-US" sz="1200" dirty="0" err="1"/>
              <a:t>sameorigdest</a:t>
            </a:r>
            <a:r>
              <a:rPr lang="en-US" sz="1200" dirty="0"/>
              <a:t>’]</a:t>
            </a:r>
          </a:p>
          <a:p>
            <a:pPr lvl="1"/>
            <a:r>
              <a:rPr lang="en-US" sz="1200" dirty="0"/>
              <a:t> </a:t>
            </a:r>
          </a:p>
          <a:p>
            <a:pPr marL="742950" lvl="1" indent="-285750">
              <a:buFont typeface="Arial" panose="020B0604020202020204" pitchFamily="34" charset="0"/>
              <a:buChar char="•"/>
            </a:pPr>
            <a:endParaRPr lang="en-US" sz="1200" dirty="0"/>
          </a:p>
        </p:txBody>
      </p:sp>
      <p:pic>
        <p:nvPicPr>
          <p:cNvPr id="3" name="Picture 2">
            <a:extLst>
              <a:ext uri="{FF2B5EF4-FFF2-40B4-BE49-F238E27FC236}">
                <a16:creationId xmlns:a16="http://schemas.microsoft.com/office/drawing/2014/main" id="{6A05D84A-5393-4D73-8CCD-FA1046201DDF}"/>
              </a:ext>
            </a:extLst>
          </p:cNvPr>
          <p:cNvPicPr>
            <a:picLocks noChangeAspect="1"/>
          </p:cNvPicPr>
          <p:nvPr/>
        </p:nvPicPr>
        <p:blipFill>
          <a:blip r:embed="rId4"/>
          <a:stretch>
            <a:fillRect/>
          </a:stretch>
        </p:blipFill>
        <p:spPr>
          <a:xfrm>
            <a:off x="437029" y="1775197"/>
            <a:ext cx="8417859" cy="1512610"/>
          </a:xfrm>
          <a:prstGeom prst="rect">
            <a:avLst/>
          </a:prstGeom>
        </p:spPr>
      </p:pic>
      <p:pic>
        <p:nvPicPr>
          <p:cNvPr id="4" name="Picture 3">
            <a:extLst>
              <a:ext uri="{FF2B5EF4-FFF2-40B4-BE49-F238E27FC236}">
                <a16:creationId xmlns:a16="http://schemas.microsoft.com/office/drawing/2014/main" id="{6C2CB194-8848-4211-A949-015809A9A32A}"/>
              </a:ext>
            </a:extLst>
          </p:cNvPr>
          <p:cNvPicPr>
            <a:picLocks noChangeAspect="1"/>
          </p:cNvPicPr>
          <p:nvPr/>
        </p:nvPicPr>
        <p:blipFill>
          <a:blip r:embed="rId5"/>
          <a:stretch>
            <a:fillRect/>
          </a:stretch>
        </p:blipFill>
        <p:spPr>
          <a:xfrm>
            <a:off x="443752" y="3333692"/>
            <a:ext cx="8384241" cy="560409"/>
          </a:xfrm>
          <a:prstGeom prst="rect">
            <a:avLst/>
          </a:prstGeom>
        </p:spPr>
      </p:pic>
      <p:pic>
        <p:nvPicPr>
          <p:cNvPr id="5" name="Picture 4">
            <a:extLst>
              <a:ext uri="{FF2B5EF4-FFF2-40B4-BE49-F238E27FC236}">
                <a16:creationId xmlns:a16="http://schemas.microsoft.com/office/drawing/2014/main" id="{A8F7409F-556D-471C-896E-AFAAE775F23E}"/>
              </a:ext>
            </a:extLst>
          </p:cNvPr>
          <p:cNvPicPr>
            <a:picLocks noChangeAspect="1"/>
          </p:cNvPicPr>
          <p:nvPr/>
        </p:nvPicPr>
        <p:blipFill>
          <a:blip r:embed="rId6"/>
          <a:stretch>
            <a:fillRect/>
          </a:stretch>
        </p:blipFill>
        <p:spPr>
          <a:xfrm>
            <a:off x="447394" y="3953436"/>
            <a:ext cx="8410575" cy="705970"/>
          </a:xfrm>
          <a:prstGeom prst="rect">
            <a:avLst/>
          </a:prstGeom>
        </p:spPr>
      </p:pic>
    </p:spTree>
    <p:extLst>
      <p:ext uri="{BB962C8B-B14F-4D97-AF65-F5344CB8AC3E}">
        <p14:creationId xmlns:p14="http://schemas.microsoft.com/office/powerpoint/2010/main" val="4215848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Creation</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201706" y="625288"/>
            <a:ext cx="831028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Due to the imbalanced nature of the data  and adjustment is required to balance the data – SMOTE was leveraged under the </a:t>
            </a:r>
            <a:r>
              <a:rPr lang="en-US" sz="1200" dirty="0" err="1"/>
              <a:t>imblearn</a:t>
            </a:r>
            <a:r>
              <a:rPr lang="en-US" sz="1200" dirty="0"/>
              <a:t> package – it was only applied to the training dataset. </a:t>
            </a:r>
          </a:p>
          <a:p>
            <a:pPr lvl="1"/>
            <a:r>
              <a:rPr lang="en-US" sz="1200" dirty="0"/>
              <a:t> </a:t>
            </a:r>
          </a:p>
          <a:p>
            <a:pPr marL="742950" lvl="1" indent="-285750">
              <a:buFont typeface="Arial" panose="020B0604020202020204" pitchFamily="34" charset="0"/>
              <a:buChar char="•"/>
            </a:pPr>
            <a:endParaRPr lang="en-US" sz="1200" dirty="0"/>
          </a:p>
        </p:txBody>
      </p:sp>
      <p:sp>
        <p:nvSpPr>
          <p:cNvPr id="6" name="TextBox 5">
            <a:extLst>
              <a:ext uri="{FF2B5EF4-FFF2-40B4-BE49-F238E27FC236}">
                <a16:creationId xmlns:a16="http://schemas.microsoft.com/office/drawing/2014/main" id="{F3CDE068-59F3-4DF5-9802-EB6A6DD476C5}"/>
              </a:ext>
            </a:extLst>
          </p:cNvPr>
          <p:cNvSpPr txBox="1"/>
          <p:nvPr/>
        </p:nvSpPr>
        <p:spPr>
          <a:xfrm>
            <a:off x="430306" y="1290918"/>
            <a:ext cx="8350623" cy="3046988"/>
          </a:xfrm>
          <a:prstGeom prst="rect">
            <a:avLst/>
          </a:prstGeom>
          <a:noFill/>
        </p:spPr>
        <p:txBody>
          <a:bodyPr wrap="square" rtlCol="0">
            <a:spAutoFit/>
          </a:bodyPr>
          <a:lstStyle/>
          <a:p>
            <a:pPr marL="285750" indent="-285750">
              <a:buFont typeface="Arial" panose="020B0604020202020204" pitchFamily="34" charset="0"/>
              <a:buChar char="•"/>
            </a:pPr>
            <a:r>
              <a:rPr lang="en-US" sz="1200" dirty="0"/>
              <a:t>All Data was split into Training, Validation and Testing – 70%, 20%, 10%</a:t>
            </a:r>
          </a:p>
          <a:p>
            <a:pPr marL="742950" lvl="1" indent="-285750">
              <a:buFont typeface="Arial" panose="020B0604020202020204" pitchFamily="34" charset="0"/>
              <a:buChar char="•"/>
            </a:pPr>
            <a:r>
              <a:rPr lang="en-US" sz="1200" dirty="0"/>
              <a:t>Training set – SMOTE Applied to balance data</a:t>
            </a:r>
          </a:p>
          <a:p>
            <a:pPr marL="742950" lvl="1" indent="-285750">
              <a:buFont typeface="Arial" panose="020B0604020202020204" pitchFamily="34" charset="0"/>
              <a:buChar char="•"/>
            </a:pPr>
            <a:r>
              <a:rPr lang="en-US" sz="1200" dirty="0"/>
              <a:t>CSV files were created for training without header, validation , training with header and test with header</a:t>
            </a:r>
          </a:p>
          <a:p>
            <a:pPr marL="742950" lvl="1" indent="-285750">
              <a:buFont typeface="Arial" panose="020B0604020202020204" pitchFamily="34" charset="0"/>
              <a:buChar char="•"/>
            </a:pPr>
            <a:r>
              <a:rPr lang="en-US" sz="1200" dirty="0"/>
              <a:t>All CSV files uploaded to corresponding S3 sub-directories per each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Three Models used</a:t>
            </a:r>
          </a:p>
          <a:p>
            <a:pPr marL="742950" lvl="1" indent="-285750">
              <a:buFont typeface="Arial" panose="020B0604020202020204" pitchFamily="34" charset="0"/>
              <a:buChar char="•"/>
            </a:pPr>
            <a:r>
              <a:rPr lang="en-US" sz="1200" dirty="0" err="1"/>
              <a:t>XGBoost</a:t>
            </a:r>
            <a:r>
              <a:rPr lang="en-US" sz="1200" dirty="0"/>
              <a:t> </a:t>
            </a:r>
          </a:p>
          <a:p>
            <a:pPr marL="742950" lvl="1" indent="-285750">
              <a:buFont typeface="Arial" panose="020B0604020202020204" pitchFamily="34" charset="0"/>
              <a:buChar char="•"/>
            </a:pPr>
            <a:r>
              <a:rPr lang="en-US" sz="1200" dirty="0"/>
              <a:t>Linear Learner</a:t>
            </a:r>
          </a:p>
          <a:p>
            <a:pPr marL="742950" lvl="1" indent="-285750">
              <a:buFont typeface="Arial" panose="020B0604020202020204" pitchFamily="34" charset="0"/>
              <a:buChar char="•"/>
            </a:pPr>
            <a:r>
              <a:rPr lang="en-US" sz="1200" dirty="0"/>
              <a:t>KNN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Consistent Development Steps</a:t>
            </a:r>
          </a:p>
          <a:p>
            <a:pPr marL="742950" lvl="1" indent="-285750">
              <a:buFont typeface="Arial" panose="020B0604020202020204" pitchFamily="34" charset="0"/>
              <a:buChar char="•"/>
            </a:pPr>
            <a:r>
              <a:rPr lang="en-US" sz="1200" dirty="0"/>
              <a:t>All Models created with training and validation Data</a:t>
            </a:r>
          </a:p>
          <a:p>
            <a:pPr marL="742950" lvl="1" indent="-285750">
              <a:buFont typeface="Arial" panose="020B0604020202020204" pitchFamily="34" charset="0"/>
              <a:buChar char="•"/>
            </a:pPr>
            <a:r>
              <a:rPr lang="en-US" sz="1200" dirty="0"/>
              <a:t>All Models were tuned using </a:t>
            </a:r>
            <a:r>
              <a:rPr lang="en-US" sz="1200" dirty="0" err="1"/>
              <a:t>sagemaker</a:t>
            </a:r>
            <a:r>
              <a:rPr lang="en-US" sz="1200" dirty="0"/>
              <a:t> tuner (best model was used for production)</a:t>
            </a:r>
          </a:p>
          <a:p>
            <a:pPr marL="742950" lvl="1" indent="-285750">
              <a:buFont typeface="Arial" panose="020B0604020202020204" pitchFamily="34" charset="0"/>
              <a:buChar char="•"/>
            </a:pPr>
            <a:r>
              <a:rPr lang="en-US" sz="1200" dirty="0"/>
              <a:t>All Models were hosted on an autoscaling policy</a:t>
            </a:r>
          </a:p>
          <a:p>
            <a:pPr marL="742950" lvl="1" indent="-285750">
              <a:buFont typeface="Arial" panose="020B0604020202020204" pitchFamily="34" charset="0"/>
              <a:buChar char="•"/>
            </a:pPr>
            <a:r>
              <a:rPr lang="en-US" sz="1200" dirty="0"/>
              <a:t>All models invoked with a sample of the test via a looping stream of a csv file</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id="{8DAEA127-967C-4E81-BB54-2F52B4A8958C}"/>
              </a:ext>
            </a:extLst>
          </p:cNvPr>
          <p:cNvPicPr>
            <a:picLocks noChangeAspect="1"/>
          </p:cNvPicPr>
          <p:nvPr/>
        </p:nvPicPr>
        <p:blipFill>
          <a:blip r:embed="rId4"/>
          <a:stretch>
            <a:fillRect/>
          </a:stretch>
        </p:blipFill>
        <p:spPr>
          <a:xfrm>
            <a:off x="5620871" y="2220165"/>
            <a:ext cx="3026989" cy="904875"/>
          </a:xfrm>
          <a:prstGeom prst="rect">
            <a:avLst/>
          </a:prstGeom>
        </p:spPr>
      </p:pic>
    </p:spTree>
    <p:extLst>
      <p:ext uri="{BB962C8B-B14F-4D97-AF65-F5344CB8AC3E}">
        <p14:creationId xmlns:p14="http://schemas.microsoft.com/office/powerpoint/2010/main" val="359908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a:t>
            </a:r>
            <a:r>
              <a:rPr lang="en-US" dirty="0" err="1"/>
              <a:t>XGboost</a:t>
            </a:r>
            <a:endParaRPr lang="en-US" dirty="0"/>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154641" y="833717"/>
            <a:ext cx="8310283" cy="461665"/>
          </a:xfrm>
          <a:prstGeom prst="rect">
            <a:avLst/>
          </a:prstGeom>
          <a:noFill/>
        </p:spPr>
        <p:txBody>
          <a:bodyPr wrap="square" rtlCol="0">
            <a:spAutoFit/>
          </a:bodyPr>
          <a:lstStyle/>
          <a:p>
            <a:pPr marL="628650" lvl="1" indent="-171450">
              <a:buFont typeface="Arial" panose="020B0604020202020204" pitchFamily="34" charset="0"/>
              <a:buChar char="•"/>
            </a:pPr>
            <a:r>
              <a:rPr lang="en-US" sz="1200" dirty="0"/>
              <a:t>Container used = 683313688378.dkr.ecr.us-east-1.amazonaws.com/sagemaker-xgboost:1.2-1</a:t>
            </a:r>
          </a:p>
          <a:p>
            <a:pPr marL="628650" lvl="1" indent="-171450">
              <a:buFont typeface="Arial" panose="020B0604020202020204" pitchFamily="34" charset="0"/>
              <a:buChar char="•"/>
            </a:pPr>
            <a:r>
              <a:rPr lang="en-US" sz="1200" dirty="0"/>
              <a:t>Training Job completed 536 seconds – </a:t>
            </a:r>
            <a:r>
              <a:rPr lang="en-US" sz="1200" dirty="0" err="1"/>
              <a:t>classifion</a:t>
            </a:r>
            <a:r>
              <a:rPr lang="en-US" sz="1200" dirty="0"/>
              <a:t> model required </a:t>
            </a:r>
            <a:r>
              <a:rPr lang="en-US" sz="1200" dirty="0" err="1"/>
              <a:t>binary:logistic</a:t>
            </a:r>
            <a:r>
              <a:rPr lang="en-US" sz="1200" dirty="0"/>
              <a:t> as objective</a:t>
            </a:r>
          </a:p>
        </p:txBody>
      </p:sp>
      <p:pic>
        <p:nvPicPr>
          <p:cNvPr id="9" name="Picture 8">
            <a:extLst>
              <a:ext uri="{FF2B5EF4-FFF2-40B4-BE49-F238E27FC236}">
                <a16:creationId xmlns:a16="http://schemas.microsoft.com/office/drawing/2014/main" id="{2D3BAB58-7108-4E60-A637-F33C05FF884D}"/>
              </a:ext>
            </a:extLst>
          </p:cNvPr>
          <p:cNvPicPr>
            <a:picLocks noChangeAspect="1"/>
          </p:cNvPicPr>
          <p:nvPr/>
        </p:nvPicPr>
        <p:blipFill>
          <a:blip r:embed="rId4"/>
          <a:stretch>
            <a:fillRect/>
          </a:stretch>
        </p:blipFill>
        <p:spPr>
          <a:xfrm>
            <a:off x="169768" y="1835523"/>
            <a:ext cx="8517031" cy="2823883"/>
          </a:xfrm>
          <a:prstGeom prst="rect">
            <a:avLst/>
          </a:prstGeom>
        </p:spPr>
      </p:pic>
    </p:spTree>
    <p:extLst>
      <p:ext uri="{BB962C8B-B14F-4D97-AF65-F5344CB8AC3E}">
        <p14:creationId xmlns:p14="http://schemas.microsoft.com/office/powerpoint/2010/main" val="4035510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a:t>
            </a:r>
            <a:r>
              <a:rPr lang="en-US" dirty="0" err="1"/>
              <a:t>Xgboost</a:t>
            </a:r>
            <a:r>
              <a:rPr lang="en-US" dirty="0"/>
              <a:t> - tune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154641" y="833717"/>
            <a:ext cx="8310283" cy="2492990"/>
          </a:xfrm>
          <a:prstGeom prst="rect">
            <a:avLst/>
          </a:prstGeom>
          <a:noFill/>
        </p:spPr>
        <p:txBody>
          <a:bodyPr wrap="square" rtlCol="0">
            <a:spAutoFit/>
          </a:bodyPr>
          <a:lstStyle/>
          <a:p>
            <a:pPr marL="628650" lvl="1" indent="-171450">
              <a:buFont typeface="Arial" panose="020B0604020202020204" pitchFamily="34" charset="0"/>
              <a:buChar char="•"/>
            </a:pPr>
            <a:r>
              <a:rPr lang="en-US" sz="1200" dirty="0" err="1"/>
              <a:t>Validation:auc</a:t>
            </a:r>
            <a:r>
              <a:rPr lang="en-US" sz="1200" dirty="0"/>
              <a:t> used to tune the model – 20 Jobs	</a:t>
            </a:r>
          </a:p>
          <a:p>
            <a:pPr marL="1085850" lvl="2" indent="-171450">
              <a:buFont typeface="Arial" panose="020B0604020202020204" pitchFamily="34" charset="0"/>
              <a:buChar char="•"/>
            </a:pPr>
            <a:r>
              <a:rPr lang="en-US" sz="1200" dirty="0"/>
              <a:t>Tuned on:</a:t>
            </a:r>
          </a:p>
          <a:p>
            <a:pPr marL="1543050" lvl="3" indent="-171450">
              <a:buFont typeface="Arial" panose="020B0604020202020204" pitchFamily="34" charset="0"/>
              <a:buChar char="•"/>
            </a:pPr>
            <a:r>
              <a:rPr lang="en-US" sz="1200" dirty="0"/>
              <a:t>Eta</a:t>
            </a:r>
          </a:p>
          <a:p>
            <a:pPr marL="1543050" lvl="3" indent="-171450">
              <a:buFont typeface="Arial" panose="020B0604020202020204" pitchFamily="34" charset="0"/>
              <a:buChar char="•"/>
            </a:pPr>
            <a:r>
              <a:rPr lang="en-US" sz="1200" dirty="0" err="1"/>
              <a:t>Min_child_weight</a:t>
            </a:r>
            <a:endParaRPr lang="en-US" sz="1200" dirty="0"/>
          </a:p>
          <a:p>
            <a:pPr marL="1543050" lvl="3" indent="-171450">
              <a:buFont typeface="Arial" panose="020B0604020202020204" pitchFamily="34" charset="0"/>
              <a:buChar char="•"/>
            </a:pPr>
            <a:r>
              <a:rPr lang="en-US" sz="1200" dirty="0"/>
              <a:t>Alpha</a:t>
            </a:r>
          </a:p>
          <a:p>
            <a:pPr marL="1543050" lvl="3" indent="-171450">
              <a:buFont typeface="Arial" panose="020B0604020202020204" pitchFamily="34" charset="0"/>
              <a:buChar char="•"/>
            </a:pPr>
            <a:r>
              <a:rPr lang="en-US" sz="1200" dirty="0" err="1"/>
              <a:t>Max_depth</a:t>
            </a:r>
            <a:endParaRPr lang="en-US" sz="1200" dirty="0"/>
          </a:p>
          <a:p>
            <a:pPr marL="628650" lvl="1" indent="-171450">
              <a:buFont typeface="Arial" panose="020B0604020202020204" pitchFamily="34" charset="0"/>
              <a:buChar char="•"/>
            </a:pPr>
            <a:endParaRPr lang="en-US" sz="1200" dirty="0"/>
          </a:p>
          <a:p>
            <a:pPr marL="628650" lvl="1" indent="-171450">
              <a:buFont typeface="Arial" panose="020B0604020202020204" pitchFamily="34" charset="0"/>
              <a:buChar char="•"/>
            </a:pPr>
            <a:r>
              <a:rPr lang="en-US" sz="1200" dirty="0"/>
              <a:t>Best Model </a:t>
            </a:r>
          </a:p>
          <a:p>
            <a:pPr marL="1085850" lvl="2" indent="-171450">
              <a:buFont typeface="Arial" panose="020B0604020202020204" pitchFamily="34" charset="0"/>
              <a:buChar char="•"/>
            </a:pPr>
            <a:r>
              <a:rPr lang="en-US" sz="1200" dirty="0"/>
              <a:t>Eta – 0.9991525934421017</a:t>
            </a:r>
          </a:p>
          <a:p>
            <a:pPr marL="1085850" lvl="2" indent="-171450">
              <a:buFont typeface="Arial" panose="020B0604020202020204" pitchFamily="34" charset="0"/>
              <a:buChar char="•"/>
            </a:pPr>
            <a:r>
              <a:rPr lang="en-US" sz="1200" dirty="0" err="1"/>
              <a:t>Min_child_weight</a:t>
            </a:r>
            <a:r>
              <a:rPr lang="en-US" sz="1200" dirty="0"/>
              <a:t> = 4.529222649514955</a:t>
            </a:r>
          </a:p>
          <a:p>
            <a:pPr marL="1085850" lvl="2" indent="-171450">
              <a:buFont typeface="Arial" panose="020B0604020202020204" pitchFamily="34" charset="0"/>
              <a:buChar char="•"/>
            </a:pPr>
            <a:r>
              <a:rPr lang="en-US" sz="1200" dirty="0"/>
              <a:t>Alpha = 1.76794551075343697</a:t>
            </a:r>
          </a:p>
          <a:p>
            <a:pPr marL="1085850" lvl="2" indent="-171450">
              <a:buFont typeface="Arial" panose="020B0604020202020204" pitchFamily="34" charset="0"/>
              <a:buChar char="•"/>
            </a:pPr>
            <a:r>
              <a:rPr lang="en-US" sz="1200" dirty="0" err="1"/>
              <a:t>Max_depth</a:t>
            </a:r>
            <a:r>
              <a:rPr lang="en-US" sz="1200" dirty="0"/>
              <a:t> = 10</a:t>
            </a:r>
          </a:p>
          <a:p>
            <a:pPr marL="1085850" lvl="2" indent="-171450">
              <a:buFont typeface="Arial" panose="020B0604020202020204" pitchFamily="34" charset="0"/>
              <a:buChar char="•"/>
            </a:pPr>
            <a:r>
              <a:rPr lang="en-US" sz="1200" dirty="0"/>
              <a:t>Best Model Name = sagemaker-xgboost-210106-2029-011-a3453505</a:t>
            </a:r>
          </a:p>
        </p:txBody>
      </p:sp>
      <p:pic>
        <p:nvPicPr>
          <p:cNvPr id="3" name="Picture 2">
            <a:extLst>
              <a:ext uri="{FF2B5EF4-FFF2-40B4-BE49-F238E27FC236}">
                <a16:creationId xmlns:a16="http://schemas.microsoft.com/office/drawing/2014/main" id="{91E2A7D8-863C-49B6-9E9E-BAA8E4F3C886}"/>
              </a:ext>
            </a:extLst>
          </p:cNvPr>
          <p:cNvPicPr>
            <a:picLocks noChangeAspect="1"/>
          </p:cNvPicPr>
          <p:nvPr/>
        </p:nvPicPr>
        <p:blipFill>
          <a:blip r:embed="rId4"/>
          <a:stretch>
            <a:fillRect/>
          </a:stretch>
        </p:blipFill>
        <p:spPr>
          <a:xfrm>
            <a:off x="4282888" y="858469"/>
            <a:ext cx="4753534" cy="1936952"/>
          </a:xfrm>
          <a:prstGeom prst="rect">
            <a:avLst/>
          </a:prstGeom>
        </p:spPr>
      </p:pic>
    </p:spTree>
    <p:extLst>
      <p:ext uri="{BB962C8B-B14F-4D97-AF65-F5344CB8AC3E}">
        <p14:creationId xmlns:p14="http://schemas.microsoft.com/office/powerpoint/2010/main" val="3941248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a:t>
            </a:r>
            <a:r>
              <a:rPr lang="en-US" dirty="0" err="1"/>
              <a:t>Xgboost</a:t>
            </a:r>
            <a:r>
              <a:rPr lang="en-US" dirty="0"/>
              <a:t> – host and eval</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pic>
        <p:nvPicPr>
          <p:cNvPr id="4" name="Picture 3">
            <a:extLst>
              <a:ext uri="{FF2B5EF4-FFF2-40B4-BE49-F238E27FC236}">
                <a16:creationId xmlns:a16="http://schemas.microsoft.com/office/drawing/2014/main" id="{B7ECC1AA-178A-45F6-8EAE-D54C26EA42FB}"/>
              </a:ext>
            </a:extLst>
          </p:cNvPr>
          <p:cNvPicPr>
            <a:picLocks noChangeAspect="1"/>
          </p:cNvPicPr>
          <p:nvPr/>
        </p:nvPicPr>
        <p:blipFill>
          <a:blip r:embed="rId4"/>
          <a:stretch>
            <a:fillRect/>
          </a:stretch>
        </p:blipFill>
        <p:spPr>
          <a:xfrm>
            <a:off x="154641" y="848310"/>
            <a:ext cx="8673353" cy="811255"/>
          </a:xfrm>
          <a:prstGeom prst="rect">
            <a:avLst/>
          </a:prstGeom>
        </p:spPr>
      </p:pic>
      <p:sp>
        <p:nvSpPr>
          <p:cNvPr id="6" name="TextBox 5">
            <a:extLst>
              <a:ext uri="{FF2B5EF4-FFF2-40B4-BE49-F238E27FC236}">
                <a16:creationId xmlns:a16="http://schemas.microsoft.com/office/drawing/2014/main" id="{1E5A004C-4F8D-4B5A-8E0C-32EE6D4A20B0}"/>
              </a:ext>
            </a:extLst>
          </p:cNvPr>
          <p:cNvSpPr txBox="1"/>
          <p:nvPr/>
        </p:nvSpPr>
        <p:spPr>
          <a:xfrm>
            <a:off x="242047" y="1808630"/>
            <a:ext cx="3926541" cy="3323987"/>
          </a:xfrm>
          <a:prstGeom prst="rect">
            <a:avLst/>
          </a:prstGeom>
          <a:noFill/>
        </p:spPr>
        <p:txBody>
          <a:bodyPr wrap="square" rtlCol="0">
            <a:spAutoFit/>
          </a:bodyPr>
          <a:lstStyle/>
          <a:p>
            <a:r>
              <a:rPr lang="en-US" sz="1200" dirty="0"/>
              <a:t>Analysis of results used: 1000 Sample Size invoked on Endpoint</a:t>
            </a:r>
          </a:p>
          <a:p>
            <a:pPr marL="285750" indent="-285750">
              <a:buFont typeface="Arial" panose="020B0604020202020204" pitchFamily="34" charset="0"/>
              <a:buChar char="•"/>
            </a:pPr>
            <a:r>
              <a:rPr lang="en-US" sz="1200" dirty="0"/>
              <a:t>Confusion matrix</a:t>
            </a:r>
          </a:p>
          <a:p>
            <a:pPr marL="285750" indent="-285750">
              <a:buFont typeface="Arial" panose="020B0604020202020204" pitchFamily="34" charset="0"/>
              <a:buChar char="•"/>
            </a:pPr>
            <a:r>
              <a:rPr lang="en-US" sz="1200" dirty="0"/>
              <a:t>Accuracy</a:t>
            </a:r>
          </a:p>
          <a:p>
            <a:pPr marL="285750" indent="-285750">
              <a:buFont typeface="Arial" panose="020B0604020202020204" pitchFamily="34" charset="0"/>
              <a:buChar char="•"/>
            </a:pPr>
            <a:r>
              <a:rPr lang="en-US" sz="1200" dirty="0"/>
              <a:t>Precision</a:t>
            </a:r>
          </a:p>
          <a:p>
            <a:pPr marL="285750" indent="-285750">
              <a:buFont typeface="Arial" panose="020B0604020202020204" pitchFamily="34" charset="0"/>
              <a:buChar char="•"/>
            </a:pPr>
            <a:r>
              <a:rPr lang="en-US" sz="1200" dirty="0"/>
              <a:t>Recall</a:t>
            </a:r>
          </a:p>
          <a:p>
            <a:pPr marL="285750" indent="-285750">
              <a:buFont typeface="Arial" panose="020B0604020202020204" pitchFamily="34" charset="0"/>
              <a:buChar char="•"/>
            </a:pPr>
            <a:r>
              <a:rPr lang="en-US" sz="1200" dirty="0"/>
              <a:t>F1 Score</a:t>
            </a:r>
          </a:p>
          <a:p>
            <a:pPr marL="285750" indent="-285750">
              <a:buFont typeface="Arial" panose="020B0604020202020204" pitchFamily="34" charset="0"/>
              <a:buChar char="•"/>
            </a:pPr>
            <a:r>
              <a:rPr lang="en-US" sz="1200" dirty="0"/>
              <a:t>AUC </a:t>
            </a:r>
          </a:p>
          <a:p>
            <a:pPr marL="285750" indent="-285750">
              <a:buFont typeface="Arial" panose="020B0604020202020204" pitchFamily="34" charset="0"/>
              <a:buChar char="•"/>
            </a:pPr>
            <a:r>
              <a:rPr lang="en-US" sz="1200" dirty="0"/>
              <a:t>ROC Curve</a:t>
            </a:r>
          </a:p>
          <a:p>
            <a:endParaRPr lang="en-US" sz="1200" dirty="0"/>
          </a:p>
          <a:p>
            <a:endParaRPr lang="en-US" sz="1200" dirty="0"/>
          </a:p>
          <a:p>
            <a:r>
              <a:rPr lang="en-US" sz="1200" dirty="0"/>
              <a:t>Results are really good – the no errors is most likely a reflection of the sample chosen – validation accuracy on tuning model was .9997 – so we didn’t expect many misclassifications – in fact before SMOTE was applied our original matrix had a few </a:t>
            </a:r>
            <a:r>
              <a:rPr lang="en-US" sz="1200" dirty="0" err="1"/>
              <a:t>erros</a:t>
            </a:r>
            <a:r>
              <a:rPr lang="en-US" sz="1200" dirty="0"/>
              <a:t>.</a:t>
            </a:r>
          </a:p>
          <a:p>
            <a:endParaRPr lang="en-US" dirty="0"/>
          </a:p>
        </p:txBody>
      </p:sp>
      <p:pic>
        <p:nvPicPr>
          <p:cNvPr id="8" name="Picture 7">
            <a:extLst>
              <a:ext uri="{FF2B5EF4-FFF2-40B4-BE49-F238E27FC236}">
                <a16:creationId xmlns:a16="http://schemas.microsoft.com/office/drawing/2014/main" id="{422BACC2-7CF3-4A4C-97E4-18EB9D362DB1}"/>
              </a:ext>
            </a:extLst>
          </p:cNvPr>
          <p:cNvPicPr>
            <a:picLocks noChangeAspect="1"/>
          </p:cNvPicPr>
          <p:nvPr/>
        </p:nvPicPr>
        <p:blipFill>
          <a:blip r:embed="rId5"/>
          <a:stretch>
            <a:fillRect/>
          </a:stretch>
        </p:blipFill>
        <p:spPr>
          <a:xfrm>
            <a:off x="4726641" y="1899677"/>
            <a:ext cx="1371600" cy="981075"/>
          </a:xfrm>
          <a:prstGeom prst="rect">
            <a:avLst/>
          </a:prstGeom>
        </p:spPr>
      </p:pic>
      <p:pic>
        <p:nvPicPr>
          <p:cNvPr id="9" name="Picture 8">
            <a:extLst>
              <a:ext uri="{FF2B5EF4-FFF2-40B4-BE49-F238E27FC236}">
                <a16:creationId xmlns:a16="http://schemas.microsoft.com/office/drawing/2014/main" id="{91691264-A2D0-4899-8221-95D68F71EC5E}"/>
              </a:ext>
            </a:extLst>
          </p:cNvPr>
          <p:cNvPicPr>
            <a:picLocks noChangeAspect="1"/>
          </p:cNvPicPr>
          <p:nvPr/>
        </p:nvPicPr>
        <p:blipFill>
          <a:blip r:embed="rId6"/>
          <a:stretch>
            <a:fillRect/>
          </a:stretch>
        </p:blipFill>
        <p:spPr>
          <a:xfrm>
            <a:off x="6594381" y="1929933"/>
            <a:ext cx="1266825" cy="866775"/>
          </a:xfrm>
          <a:prstGeom prst="rect">
            <a:avLst/>
          </a:prstGeom>
        </p:spPr>
      </p:pic>
      <p:pic>
        <p:nvPicPr>
          <p:cNvPr id="10" name="Picture 9">
            <a:extLst>
              <a:ext uri="{FF2B5EF4-FFF2-40B4-BE49-F238E27FC236}">
                <a16:creationId xmlns:a16="http://schemas.microsoft.com/office/drawing/2014/main" id="{0D1C035E-F6CB-46E9-A56D-2EC95471460E}"/>
              </a:ext>
            </a:extLst>
          </p:cNvPr>
          <p:cNvPicPr>
            <a:picLocks noChangeAspect="1"/>
          </p:cNvPicPr>
          <p:nvPr/>
        </p:nvPicPr>
        <p:blipFill>
          <a:blip r:embed="rId7"/>
          <a:stretch>
            <a:fillRect/>
          </a:stretch>
        </p:blipFill>
        <p:spPr>
          <a:xfrm>
            <a:off x="4436128" y="2857500"/>
            <a:ext cx="4010025" cy="1586753"/>
          </a:xfrm>
          <a:prstGeom prst="rect">
            <a:avLst/>
          </a:prstGeom>
        </p:spPr>
      </p:pic>
    </p:spTree>
    <p:extLst>
      <p:ext uri="{BB962C8B-B14F-4D97-AF65-F5344CB8AC3E}">
        <p14:creationId xmlns:p14="http://schemas.microsoft.com/office/powerpoint/2010/main" val="1617067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2648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Project Scope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3" name="TextBox 2">
            <a:extLst>
              <a:ext uri="{FF2B5EF4-FFF2-40B4-BE49-F238E27FC236}">
                <a16:creationId xmlns:a16="http://schemas.microsoft.com/office/drawing/2014/main" id="{DB193AEF-2ED7-460B-B794-53688ED50DBF}"/>
              </a:ext>
            </a:extLst>
          </p:cNvPr>
          <p:cNvSpPr txBox="1"/>
          <p:nvPr/>
        </p:nvSpPr>
        <p:spPr bwMode="gray">
          <a:xfrm>
            <a:off x="289112" y="1237129"/>
            <a:ext cx="8464923" cy="3396690"/>
          </a:xfrm>
          <a:prstGeom prst="rect">
            <a:avLst/>
          </a:prstGeom>
          <a:noFill/>
        </p:spPr>
        <p:txBody>
          <a:bodyPr wrap="square" lIns="36000" tIns="36000" rIns="36000" bIns="36000" rtlCol="0">
            <a:spAutoFit/>
          </a:bodyPr>
          <a:lstStyle/>
          <a:p>
            <a:pPr marL="171450" indent="-171450">
              <a:buFont typeface="Arial" panose="020B0604020202020204" pitchFamily="34" charset="0"/>
              <a:buChar char="•"/>
            </a:pPr>
            <a:r>
              <a:rPr lang="en-US" sz="1200" dirty="0">
                <a:solidFill>
                  <a:schemeClr val="tx1"/>
                </a:solidFill>
              </a:rPr>
              <a:t>Every day there are millions of transactions occurring throughout the United States and typically most of those transactions are valid. Only a handful are fraudulent. Thi</a:t>
            </a:r>
            <a:r>
              <a:rPr lang="en-US" sz="1200" dirty="0"/>
              <a:t>s creates a difficult task for any business to properly identify fraudulent transactions and stop them before they are processed.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t>However, the scope of this concept has the ability to any unwanted outcome that is part of an imbalanced dataset . i.e. Spam vs non-spam emails/test messages.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t>I chose this use case as the request in the project was to leverage the </a:t>
            </a:r>
            <a:r>
              <a:rPr lang="en-US" sz="1200" dirty="0" err="1"/>
              <a:t>XGBoost</a:t>
            </a:r>
            <a:r>
              <a:rPr lang="en-US" sz="1200" dirty="0"/>
              <a:t> model, Linear Learner (logistic regression) and KNN Means and I wanted to confirm my hypothesis that the </a:t>
            </a:r>
            <a:r>
              <a:rPr lang="en-US" sz="1200" dirty="0" err="1"/>
              <a:t>Xgboost</a:t>
            </a:r>
            <a:r>
              <a:rPr lang="en-US" sz="1200" dirty="0"/>
              <a:t> model is the most robust at classification models especially when compared to a Linear Learner. Also coming from a finance background I had a pre-knowledge of the business use-case.</a:t>
            </a:r>
          </a:p>
          <a:p>
            <a:pPr marL="171450" indent="-171450">
              <a:buFont typeface="Arial" panose="020B0604020202020204" pitchFamily="34" charset="0"/>
              <a:buChar char="•"/>
            </a:pPr>
            <a:endParaRPr lang="en-US" sz="1200" dirty="0">
              <a:solidFill>
                <a:schemeClr val="tx1"/>
              </a:solidFill>
            </a:endParaRPr>
          </a:p>
          <a:p>
            <a:pPr>
              <a:buFont typeface="Arial" panose="020B0604020202020204" pitchFamily="34" charset="0"/>
              <a:buChar char="•"/>
            </a:pPr>
            <a:r>
              <a:rPr lang="en-US" sz="1200" dirty="0">
                <a:solidFill>
                  <a:schemeClr val="tx1"/>
                </a:solidFill>
              </a:rPr>
              <a:t>The data set was from a Kaggle webpage (</a:t>
            </a:r>
            <a:r>
              <a:rPr lang="en-US" sz="1200" u="sng" dirty="0">
                <a:solidFill>
                  <a:srgbClr val="24292E"/>
                </a:solidFill>
                <a:latin typeface="-apple-system"/>
                <a:hlinkClick r:id="rId4">
                  <a:extLst>
                    <a:ext uri="{A12FA001-AC4F-418D-AE19-62706E023703}">
                      <ahyp:hlinkClr xmlns:ahyp="http://schemas.microsoft.com/office/drawing/2018/hyperlinkcolor" val="tx"/>
                    </a:ext>
                  </a:extLst>
                </a:hlinkClick>
              </a:rPr>
              <a:t>https://www.kaggle.com/ntnu-testimon/paysim1</a:t>
            </a:r>
            <a:r>
              <a:rPr lang="en-US" sz="1200" u="sng" dirty="0">
                <a:solidFill>
                  <a:srgbClr val="24292E"/>
                </a:solidFill>
                <a:latin typeface="-apple-system"/>
              </a:rPr>
              <a:t>) , </a:t>
            </a:r>
            <a:r>
              <a:rPr lang="en-US" sz="1200" dirty="0">
                <a:solidFill>
                  <a:srgbClr val="24292E"/>
                </a:solidFill>
                <a:latin typeface="-apple-system"/>
              </a:rPr>
              <a:t> it leverages simulated data as real-world data is often very sensitive to privacy compliance and not publicly available. The data was provided in a csv form.</a:t>
            </a:r>
          </a:p>
          <a:p>
            <a:pPr>
              <a:buFont typeface="Arial" panose="020B0604020202020204" pitchFamily="34" charset="0"/>
              <a:buChar char="•"/>
            </a:pPr>
            <a:endParaRPr lang="en-US" sz="1200" dirty="0">
              <a:solidFill>
                <a:srgbClr val="24292E"/>
              </a:solidFill>
              <a:latin typeface="-apple-system"/>
            </a:endParaRPr>
          </a:p>
          <a:p>
            <a:pPr>
              <a:buFont typeface="Arial" panose="020B0604020202020204" pitchFamily="34" charset="0"/>
              <a:buChar char="•"/>
            </a:pPr>
            <a:r>
              <a:rPr lang="en-US" sz="1200" dirty="0">
                <a:solidFill>
                  <a:srgbClr val="24292E"/>
                </a:solidFill>
                <a:latin typeface="-apple-system"/>
              </a:rPr>
              <a:t>To simulate the concept of actual transactions we approach the ingestion data by reading in the csv file on an EC2 – Server line </a:t>
            </a:r>
            <a:r>
              <a:rPr lang="en-US" sz="1200" dirty="0" err="1">
                <a:solidFill>
                  <a:srgbClr val="24292E"/>
                </a:solidFill>
                <a:latin typeface="-apple-system"/>
              </a:rPr>
              <a:t>line</a:t>
            </a:r>
            <a:r>
              <a:rPr lang="en-US" sz="1200" dirty="0">
                <a:solidFill>
                  <a:srgbClr val="24292E"/>
                </a:solidFill>
                <a:latin typeface="-apple-system"/>
              </a:rPr>
              <a:t> through a kinesis stream. This helped create many batches of results as we would see in a real-world setting.</a:t>
            </a:r>
          </a:p>
          <a:p>
            <a:pPr marL="171450" indent="-171450">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4258231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Linear Learner</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154641" y="833717"/>
            <a:ext cx="8310283" cy="707886"/>
          </a:xfrm>
          <a:prstGeom prst="rect">
            <a:avLst/>
          </a:prstGeom>
          <a:noFill/>
        </p:spPr>
        <p:txBody>
          <a:bodyPr wrap="square" rtlCol="0">
            <a:spAutoFit/>
          </a:bodyPr>
          <a:lstStyle/>
          <a:p>
            <a:pPr marL="628650" lvl="1" indent="-171450">
              <a:buFont typeface="Arial" panose="020B0604020202020204" pitchFamily="34" charset="0"/>
              <a:buChar char="•"/>
            </a:pPr>
            <a:r>
              <a:rPr lang="en-US" sz="1000" dirty="0"/>
              <a:t>Container used = 382416733822.dkr.ecr.us-east-1.amazonaws.com/linear-learner:1</a:t>
            </a:r>
          </a:p>
          <a:p>
            <a:pPr marL="628650" lvl="1" indent="-171450">
              <a:buFont typeface="Arial" panose="020B0604020202020204" pitchFamily="34" charset="0"/>
              <a:buChar char="•"/>
            </a:pPr>
            <a:r>
              <a:rPr lang="en-US" sz="1000" dirty="0"/>
              <a:t>Slightly different approach</a:t>
            </a:r>
          </a:p>
          <a:p>
            <a:pPr marL="1085850" lvl="2" indent="-171450">
              <a:buFont typeface="Arial" panose="020B0604020202020204" pitchFamily="34" charset="0"/>
              <a:buChar char="•"/>
            </a:pPr>
            <a:r>
              <a:rPr lang="en-US" sz="1000" dirty="0"/>
              <a:t>Transformed train, test and validation sets into </a:t>
            </a:r>
            <a:r>
              <a:rPr lang="en-US" sz="1000" dirty="0" err="1"/>
              <a:t>numpy</a:t>
            </a:r>
            <a:r>
              <a:rPr lang="en-US" sz="1000" dirty="0"/>
              <a:t> arrays and then converted the </a:t>
            </a:r>
            <a:r>
              <a:rPr lang="en-US" sz="1000" dirty="0" err="1"/>
              <a:t>numpy</a:t>
            </a:r>
            <a:r>
              <a:rPr lang="en-US" sz="1000" dirty="0"/>
              <a:t> arrays into Record.IO file format </a:t>
            </a:r>
          </a:p>
          <a:p>
            <a:pPr marL="1085850" lvl="2" indent="-171450">
              <a:buFont typeface="Arial" panose="020B0604020202020204" pitchFamily="34" charset="0"/>
              <a:buChar char="•"/>
            </a:pPr>
            <a:r>
              <a:rPr lang="en-US" sz="1000" dirty="0"/>
              <a:t>Also set up parameters separately and did not use direct estimator </a:t>
            </a:r>
          </a:p>
        </p:txBody>
      </p:sp>
      <p:pic>
        <p:nvPicPr>
          <p:cNvPr id="4" name="Picture 3">
            <a:extLst>
              <a:ext uri="{FF2B5EF4-FFF2-40B4-BE49-F238E27FC236}">
                <a16:creationId xmlns:a16="http://schemas.microsoft.com/office/drawing/2014/main" id="{BEA203DB-47B1-4727-A001-0927F068616D}"/>
              </a:ext>
            </a:extLst>
          </p:cNvPr>
          <p:cNvPicPr>
            <a:picLocks noChangeAspect="1"/>
          </p:cNvPicPr>
          <p:nvPr/>
        </p:nvPicPr>
        <p:blipFill>
          <a:blip r:embed="rId4"/>
          <a:stretch>
            <a:fillRect/>
          </a:stretch>
        </p:blipFill>
        <p:spPr>
          <a:xfrm>
            <a:off x="227226" y="1620370"/>
            <a:ext cx="3887574" cy="3220571"/>
          </a:xfrm>
          <a:prstGeom prst="rect">
            <a:avLst/>
          </a:prstGeom>
        </p:spPr>
      </p:pic>
      <p:sp>
        <p:nvSpPr>
          <p:cNvPr id="5" name="TextBox 4">
            <a:extLst>
              <a:ext uri="{FF2B5EF4-FFF2-40B4-BE49-F238E27FC236}">
                <a16:creationId xmlns:a16="http://schemas.microsoft.com/office/drawing/2014/main" id="{92AC0CEA-1BD0-43C2-8968-2DD94CAB507D}"/>
              </a:ext>
            </a:extLst>
          </p:cNvPr>
          <p:cNvSpPr txBox="1"/>
          <p:nvPr/>
        </p:nvSpPr>
        <p:spPr>
          <a:xfrm>
            <a:off x="4370294" y="1741394"/>
            <a:ext cx="464595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Key Parameters used</a:t>
            </a:r>
          </a:p>
          <a:p>
            <a:pPr marL="742950" lvl="1" indent="-285750">
              <a:buFont typeface="Arial" panose="020B0604020202020204" pitchFamily="34" charset="0"/>
              <a:buChar char="•"/>
            </a:pPr>
            <a:r>
              <a:rPr lang="en-US" sz="1600" dirty="0" err="1"/>
              <a:t>Binary_classifier</a:t>
            </a:r>
            <a:endParaRPr lang="en-US" sz="1600" dirty="0"/>
          </a:p>
          <a:p>
            <a:pPr marL="742950" lvl="1" indent="-285750">
              <a:buFont typeface="Arial" panose="020B0604020202020204" pitchFamily="34" charset="0"/>
              <a:buChar char="•"/>
            </a:pPr>
            <a:r>
              <a:rPr lang="en-US" sz="1600" dirty="0"/>
              <a:t>Balanced (positive example weight)</a:t>
            </a:r>
          </a:p>
          <a:p>
            <a:pPr marL="742950" lvl="1" indent="-285750">
              <a:buFont typeface="Arial" panose="020B0604020202020204" pitchFamily="34" charset="0"/>
              <a:buChar char="•"/>
            </a:pPr>
            <a:r>
              <a:rPr lang="en-US" sz="1600" dirty="0" err="1"/>
              <a:t>Precision_at_target_recall</a:t>
            </a:r>
            <a:endParaRPr lang="en-US" sz="16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Training Results – Completed , CPU times: user 65.8 </a:t>
            </a:r>
            <a:r>
              <a:rPr lang="en-US" sz="1600" dirty="0" err="1"/>
              <a:t>ms</a:t>
            </a:r>
            <a:r>
              <a:rPr lang="en-US" sz="1600" dirty="0"/>
              <a:t>, sys: 3.61 </a:t>
            </a:r>
            <a:r>
              <a:rPr lang="en-US" sz="1600" dirty="0" err="1"/>
              <a:t>ms</a:t>
            </a:r>
            <a:r>
              <a:rPr lang="en-US" sz="1600" dirty="0"/>
              <a:t>, total: 69.4 </a:t>
            </a:r>
            <a:r>
              <a:rPr lang="en-US" sz="1600" dirty="0" err="1"/>
              <a:t>ms</a:t>
            </a:r>
            <a:r>
              <a:rPr lang="en-US" sz="1600" dirty="0"/>
              <a:t> ,Wall time: 120 </a:t>
            </a:r>
            <a:r>
              <a:rPr lang="en-US" sz="1600" dirty="0" err="1"/>
              <a:t>ms</a:t>
            </a:r>
            <a:endParaRPr lang="en-US" sz="1600" dirty="0"/>
          </a:p>
        </p:txBody>
      </p:sp>
    </p:spTree>
    <p:extLst>
      <p:ext uri="{BB962C8B-B14F-4D97-AF65-F5344CB8AC3E}">
        <p14:creationId xmlns:p14="http://schemas.microsoft.com/office/powerpoint/2010/main" val="124150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Linear Learner – host and eval</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pic>
        <p:nvPicPr>
          <p:cNvPr id="4" name="Picture 3">
            <a:extLst>
              <a:ext uri="{FF2B5EF4-FFF2-40B4-BE49-F238E27FC236}">
                <a16:creationId xmlns:a16="http://schemas.microsoft.com/office/drawing/2014/main" id="{B7ECC1AA-178A-45F6-8EAE-D54C26EA42FB}"/>
              </a:ext>
            </a:extLst>
          </p:cNvPr>
          <p:cNvPicPr>
            <a:picLocks noChangeAspect="1"/>
          </p:cNvPicPr>
          <p:nvPr/>
        </p:nvPicPr>
        <p:blipFill>
          <a:blip r:embed="rId4"/>
          <a:stretch>
            <a:fillRect/>
          </a:stretch>
        </p:blipFill>
        <p:spPr>
          <a:xfrm>
            <a:off x="154641" y="848310"/>
            <a:ext cx="8673353" cy="811255"/>
          </a:xfrm>
          <a:prstGeom prst="rect">
            <a:avLst/>
          </a:prstGeom>
        </p:spPr>
      </p:pic>
      <p:sp>
        <p:nvSpPr>
          <p:cNvPr id="6" name="TextBox 5">
            <a:extLst>
              <a:ext uri="{FF2B5EF4-FFF2-40B4-BE49-F238E27FC236}">
                <a16:creationId xmlns:a16="http://schemas.microsoft.com/office/drawing/2014/main" id="{1E5A004C-4F8D-4B5A-8E0C-32EE6D4A20B0}"/>
              </a:ext>
            </a:extLst>
          </p:cNvPr>
          <p:cNvSpPr txBox="1"/>
          <p:nvPr/>
        </p:nvSpPr>
        <p:spPr>
          <a:xfrm>
            <a:off x="242047" y="1808630"/>
            <a:ext cx="3926541" cy="2862322"/>
          </a:xfrm>
          <a:prstGeom prst="rect">
            <a:avLst/>
          </a:prstGeom>
          <a:noFill/>
        </p:spPr>
        <p:txBody>
          <a:bodyPr wrap="square" rtlCol="0">
            <a:spAutoFit/>
          </a:bodyPr>
          <a:lstStyle/>
          <a:p>
            <a:r>
              <a:rPr lang="en-US" sz="1200" dirty="0"/>
              <a:t>Analysis of results used: 100 Sample Size invoked on Endpoint – had to convert data correctly first</a:t>
            </a:r>
          </a:p>
          <a:p>
            <a:pPr marL="285750" indent="-285750">
              <a:buFont typeface="Arial" panose="020B0604020202020204" pitchFamily="34" charset="0"/>
              <a:buChar char="•"/>
            </a:pPr>
            <a:r>
              <a:rPr lang="en-US" sz="1200" dirty="0"/>
              <a:t>Confusion matrix</a:t>
            </a:r>
          </a:p>
          <a:p>
            <a:pPr marL="285750" indent="-285750">
              <a:buFont typeface="Arial" panose="020B0604020202020204" pitchFamily="34" charset="0"/>
              <a:buChar char="•"/>
            </a:pPr>
            <a:r>
              <a:rPr lang="en-US" sz="1200" dirty="0"/>
              <a:t>Accuracy</a:t>
            </a:r>
          </a:p>
          <a:p>
            <a:pPr marL="285750" indent="-285750">
              <a:buFont typeface="Arial" panose="020B0604020202020204" pitchFamily="34" charset="0"/>
              <a:buChar char="•"/>
            </a:pPr>
            <a:r>
              <a:rPr lang="en-US" sz="1200" dirty="0"/>
              <a:t>Precision</a:t>
            </a:r>
          </a:p>
          <a:p>
            <a:pPr marL="285750" indent="-285750">
              <a:buFont typeface="Arial" panose="020B0604020202020204" pitchFamily="34" charset="0"/>
              <a:buChar char="•"/>
            </a:pPr>
            <a:r>
              <a:rPr lang="en-US" sz="1200" dirty="0"/>
              <a:t>Recall</a:t>
            </a:r>
          </a:p>
          <a:p>
            <a:pPr marL="285750" indent="-285750">
              <a:buFont typeface="Arial" panose="020B0604020202020204" pitchFamily="34" charset="0"/>
              <a:buChar char="•"/>
            </a:pPr>
            <a:r>
              <a:rPr lang="en-US" sz="1200" dirty="0"/>
              <a:t>F1 Score</a:t>
            </a:r>
          </a:p>
          <a:p>
            <a:pPr marL="285750" indent="-285750">
              <a:buFont typeface="Arial" panose="020B0604020202020204" pitchFamily="34" charset="0"/>
              <a:buChar char="•"/>
            </a:pPr>
            <a:r>
              <a:rPr lang="en-US" sz="1200" dirty="0"/>
              <a:t>AUC </a:t>
            </a:r>
          </a:p>
          <a:p>
            <a:pPr marL="285750" indent="-285750">
              <a:buFont typeface="Arial" panose="020B0604020202020204" pitchFamily="34" charset="0"/>
              <a:buChar char="•"/>
            </a:pPr>
            <a:r>
              <a:rPr lang="en-US" sz="1200" dirty="0"/>
              <a:t>ROC Curve</a:t>
            </a:r>
          </a:p>
          <a:p>
            <a:endParaRPr lang="en-US" sz="1200" dirty="0"/>
          </a:p>
          <a:p>
            <a:endParaRPr lang="en-US" sz="1200" dirty="0"/>
          </a:p>
          <a:p>
            <a:r>
              <a:rPr lang="en-US" sz="1200" dirty="0"/>
              <a:t>Model performs well at 93% - Recall is low which is not good as we have higher number of False Negatives than False Positives which in the case of fraud its better to have less False Negatives.</a:t>
            </a:r>
            <a:endParaRPr lang="en-US" dirty="0"/>
          </a:p>
        </p:txBody>
      </p:sp>
      <p:pic>
        <p:nvPicPr>
          <p:cNvPr id="2" name="Picture 1">
            <a:extLst>
              <a:ext uri="{FF2B5EF4-FFF2-40B4-BE49-F238E27FC236}">
                <a16:creationId xmlns:a16="http://schemas.microsoft.com/office/drawing/2014/main" id="{0739D9AB-C34D-46B0-92D9-AAD031E5FB38}"/>
              </a:ext>
            </a:extLst>
          </p:cNvPr>
          <p:cNvPicPr>
            <a:picLocks noChangeAspect="1"/>
          </p:cNvPicPr>
          <p:nvPr/>
        </p:nvPicPr>
        <p:blipFill>
          <a:blip r:embed="rId5"/>
          <a:stretch>
            <a:fillRect/>
          </a:stretch>
        </p:blipFill>
        <p:spPr>
          <a:xfrm>
            <a:off x="4714594" y="1958228"/>
            <a:ext cx="1476375" cy="742950"/>
          </a:xfrm>
          <a:prstGeom prst="rect">
            <a:avLst/>
          </a:prstGeom>
        </p:spPr>
      </p:pic>
      <p:pic>
        <p:nvPicPr>
          <p:cNvPr id="3" name="Picture 2">
            <a:extLst>
              <a:ext uri="{FF2B5EF4-FFF2-40B4-BE49-F238E27FC236}">
                <a16:creationId xmlns:a16="http://schemas.microsoft.com/office/drawing/2014/main" id="{8183992C-F2B3-4827-A168-BEC73F46B667}"/>
              </a:ext>
            </a:extLst>
          </p:cNvPr>
          <p:cNvPicPr>
            <a:picLocks noChangeAspect="1"/>
          </p:cNvPicPr>
          <p:nvPr/>
        </p:nvPicPr>
        <p:blipFill>
          <a:blip r:embed="rId6"/>
          <a:stretch>
            <a:fillRect/>
          </a:stretch>
        </p:blipFill>
        <p:spPr>
          <a:xfrm>
            <a:off x="6337206" y="1999129"/>
            <a:ext cx="1781175" cy="647700"/>
          </a:xfrm>
          <a:prstGeom prst="rect">
            <a:avLst/>
          </a:prstGeom>
        </p:spPr>
      </p:pic>
      <p:pic>
        <p:nvPicPr>
          <p:cNvPr id="5" name="Picture 4">
            <a:extLst>
              <a:ext uri="{FF2B5EF4-FFF2-40B4-BE49-F238E27FC236}">
                <a16:creationId xmlns:a16="http://schemas.microsoft.com/office/drawing/2014/main" id="{70B29203-2713-4F34-B44F-7B634C4F0E15}"/>
              </a:ext>
            </a:extLst>
          </p:cNvPr>
          <p:cNvPicPr>
            <a:picLocks noChangeAspect="1"/>
          </p:cNvPicPr>
          <p:nvPr/>
        </p:nvPicPr>
        <p:blipFill>
          <a:blip r:embed="rId7"/>
          <a:stretch>
            <a:fillRect/>
          </a:stretch>
        </p:blipFill>
        <p:spPr>
          <a:xfrm>
            <a:off x="4927227" y="2747122"/>
            <a:ext cx="3162300" cy="1962150"/>
          </a:xfrm>
          <a:prstGeom prst="rect">
            <a:avLst/>
          </a:prstGeom>
        </p:spPr>
      </p:pic>
    </p:spTree>
    <p:extLst>
      <p:ext uri="{BB962C8B-B14F-4D97-AF65-F5344CB8AC3E}">
        <p14:creationId xmlns:p14="http://schemas.microsoft.com/office/powerpoint/2010/main" val="314018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KNN</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154641" y="833717"/>
            <a:ext cx="8310283" cy="553998"/>
          </a:xfrm>
          <a:prstGeom prst="rect">
            <a:avLst/>
          </a:prstGeom>
          <a:noFill/>
        </p:spPr>
        <p:txBody>
          <a:bodyPr wrap="square" rtlCol="0">
            <a:spAutoFit/>
          </a:bodyPr>
          <a:lstStyle/>
          <a:p>
            <a:pPr lvl="1"/>
            <a:r>
              <a:rPr lang="en-US" sz="1000" dirty="0"/>
              <a:t>Slightly different approach</a:t>
            </a:r>
          </a:p>
          <a:p>
            <a:pPr marL="1085850" lvl="2" indent="-171450">
              <a:buFont typeface="Arial" panose="020B0604020202020204" pitchFamily="34" charset="0"/>
              <a:buChar char="•"/>
            </a:pPr>
            <a:r>
              <a:rPr lang="en-US" sz="1000" dirty="0"/>
              <a:t>Transformed train, test and validation sets into </a:t>
            </a:r>
            <a:r>
              <a:rPr lang="en-US" sz="1000" dirty="0" err="1"/>
              <a:t>numpy</a:t>
            </a:r>
            <a:r>
              <a:rPr lang="en-US" sz="1000" dirty="0"/>
              <a:t> arrays and then converted the </a:t>
            </a:r>
            <a:r>
              <a:rPr lang="en-US" sz="1000" dirty="0" err="1"/>
              <a:t>numpy</a:t>
            </a:r>
            <a:r>
              <a:rPr lang="en-US" sz="1000" dirty="0"/>
              <a:t> arrays into Record.IO file format </a:t>
            </a:r>
          </a:p>
          <a:p>
            <a:pPr marL="1085850" lvl="2" indent="-171450">
              <a:buFont typeface="Arial" panose="020B0604020202020204" pitchFamily="34" charset="0"/>
              <a:buChar char="•"/>
            </a:pPr>
            <a:r>
              <a:rPr lang="en-US" sz="1000" dirty="0"/>
              <a:t>Defined function to train a </a:t>
            </a:r>
            <a:r>
              <a:rPr lang="en-US" sz="1000" dirty="0" err="1"/>
              <a:t>sagemaker.estimator</a:t>
            </a:r>
            <a:endParaRPr lang="en-US" sz="1000" dirty="0"/>
          </a:p>
        </p:txBody>
      </p:sp>
      <p:sp>
        <p:nvSpPr>
          <p:cNvPr id="5" name="TextBox 4">
            <a:extLst>
              <a:ext uri="{FF2B5EF4-FFF2-40B4-BE49-F238E27FC236}">
                <a16:creationId xmlns:a16="http://schemas.microsoft.com/office/drawing/2014/main" id="{92AC0CEA-1BD0-43C2-8968-2DD94CAB507D}"/>
              </a:ext>
            </a:extLst>
          </p:cNvPr>
          <p:cNvSpPr txBox="1"/>
          <p:nvPr/>
        </p:nvSpPr>
        <p:spPr>
          <a:xfrm>
            <a:off x="4370294" y="1741394"/>
            <a:ext cx="4645959"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Key Parameters used</a:t>
            </a:r>
          </a:p>
          <a:p>
            <a:pPr marL="742950" lvl="1" indent="-285750">
              <a:buFont typeface="Arial" panose="020B0604020202020204" pitchFamily="34" charset="0"/>
              <a:buChar char="•"/>
            </a:pPr>
            <a:r>
              <a:rPr lang="en-US" sz="1600" dirty="0"/>
              <a:t>Classifier as predictive type</a:t>
            </a:r>
          </a:p>
          <a:p>
            <a:pPr marL="742950" lvl="1" indent="-285750">
              <a:buFont typeface="Arial" panose="020B0604020202020204" pitchFamily="34" charset="0"/>
              <a:buChar char="•"/>
            </a:pPr>
            <a:r>
              <a:rPr lang="en-US" sz="1600" dirty="0"/>
              <a:t>K – started at 2</a:t>
            </a:r>
          </a:p>
          <a:p>
            <a:pPr marL="742950" lvl="1" indent="-285750">
              <a:buFont typeface="Arial" panose="020B0604020202020204" pitchFamily="34" charset="0"/>
              <a:buChar char="•"/>
            </a:pPr>
            <a:r>
              <a:rPr lang="en-US" sz="1600" dirty="0"/>
              <a:t>Sample Size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Training Results – Completed  192 Seconds</a:t>
            </a:r>
          </a:p>
        </p:txBody>
      </p:sp>
      <p:pic>
        <p:nvPicPr>
          <p:cNvPr id="3" name="Picture 2">
            <a:extLst>
              <a:ext uri="{FF2B5EF4-FFF2-40B4-BE49-F238E27FC236}">
                <a16:creationId xmlns:a16="http://schemas.microsoft.com/office/drawing/2014/main" id="{9576C22F-4F7C-45F1-8962-7836968AB3EC}"/>
              </a:ext>
            </a:extLst>
          </p:cNvPr>
          <p:cNvPicPr>
            <a:picLocks noChangeAspect="1"/>
          </p:cNvPicPr>
          <p:nvPr/>
        </p:nvPicPr>
        <p:blipFill>
          <a:blip r:embed="rId4"/>
          <a:stretch>
            <a:fillRect/>
          </a:stretch>
        </p:blipFill>
        <p:spPr>
          <a:xfrm>
            <a:off x="86006" y="1573306"/>
            <a:ext cx="4297736" cy="3079376"/>
          </a:xfrm>
          <a:prstGeom prst="rect">
            <a:avLst/>
          </a:prstGeom>
        </p:spPr>
      </p:pic>
    </p:spTree>
    <p:extLst>
      <p:ext uri="{BB962C8B-B14F-4D97-AF65-F5344CB8AC3E}">
        <p14:creationId xmlns:p14="http://schemas.microsoft.com/office/powerpoint/2010/main" val="1197646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KNN - tune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2" name="TextBox 1">
            <a:extLst>
              <a:ext uri="{FF2B5EF4-FFF2-40B4-BE49-F238E27FC236}">
                <a16:creationId xmlns:a16="http://schemas.microsoft.com/office/drawing/2014/main" id="{70B8727D-0EBD-4ED5-B6F8-FC0A716E963D}"/>
              </a:ext>
            </a:extLst>
          </p:cNvPr>
          <p:cNvSpPr txBox="1"/>
          <p:nvPr/>
        </p:nvSpPr>
        <p:spPr>
          <a:xfrm>
            <a:off x="699246" y="813546"/>
            <a:ext cx="8323730" cy="1631216"/>
          </a:xfrm>
          <a:prstGeom prst="rect">
            <a:avLst/>
          </a:prstGeom>
          <a:noFill/>
        </p:spPr>
        <p:txBody>
          <a:bodyPr wrap="square" rtlCol="0">
            <a:spAutoFit/>
          </a:bodyPr>
          <a:lstStyle/>
          <a:p>
            <a:pPr marL="628650" lvl="1" indent="-171450">
              <a:buFont typeface="Arial" panose="020B0604020202020204" pitchFamily="34" charset="0"/>
              <a:buChar char="•"/>
            </a:pPr>
            <a:r>
              <a:rPr lang="en-US" sz="1000" dirty="0"/>
              <a:t>Test Accuracy used to tune the model – 6 Jobs	</a:t>
            </a:r>
          </a:p>
          <a:p>
            <a:pPr marL="1085850" lvl="2" indent="-171450">
              <a:buFont typeface="Arial" panose="020B0604020202020204" pitchFamily="34" charset="0"/>
              <a:buChar char="•"/>
            </a:pPr>
            <a:r>
              <a:rPr lang="en-US" sz="1000" dirty="0"/>
              <a:t>Tuned on:</a:t>
            </a:r>
          </a:p>
          <a:p>
            <a:pPr marL="1543050" lvl="3" indent="-171450">
              <a:buFont typeface="Arial" panose="020B0604020202020204" pitchFamily="34" charset="0"/>
              <a:buChar char="•"/>
            </a:pPr>
            <a:r>
              <a:rPr lang="en-US" sz="1000" dirty="0"/>
              <a:t>K (2,6)</a:t>
            </a:r>
          </a:p>
          <a:p>
            <a:pPr marL="1543050" lvl="3" indent="-171450">
              <a:buFont typeface="Arial" panose="020B0604020202020204" pitchFamily="34" charset="0"/>
              <a:buChar char="•"/>
            </a:pPr>
            <a:r>
              <a:rPr lang="en-US" sz="1000" dirty="0"/>
              <a:t>Sample Size (200K, 60K)</a:t>
            </a:r>
          </a:p>
          <a:p>
            <a:pPr marL="1543050" lvl="3" indent="-171450">
              <a:buFont typeface="Arial" panose="020B0604020202020204" pitchFamily="34" charset="0"/>
              <a:buChar char="•"/>
            </a:pPr>
            <a:r>
              <a:rPr lang="en-US" sz="1000" dirty="0"/>
              <a:t>Bayesian Strategy</a:t>
            </a:r>
          </a:p>
          <a:p>
            <a:pPr lvl="1"/>
            <a:endParaRPr lang="en-US" sz="1000" dirty="0"/>
          </a:p>
          <a:p>
            <a:pPr marL="628650" lvl="1" indent="-171450">
              <a:buFont typeface="Arial" panose="020B0604020202020204" pitchFamily="34" charset="0"/>
              <a:buChar char="•"/>
            </a:pPr>
            <a:r>
              <a:rPr lang="en-US" sz="1000" dirty="0"/>
              <a:t>Best Model </a:t>
            </a:r>
          </a:p>
          <a:p>
            <a:pPr marL="1085850" lvl="2" indent="-171450">
              <a:buFont typeface="Arial" panose="020B0604020202020204" pitchFamily="34" charset="0"/>
              <a:buChar char="•"/>
            </a:pPr>
            <a:r>
              <a:rPr lang="en-US" sz="1000" dirty="0"/>
              <a:t>K = 2</a:t>
            </a:r>
          </a:p>
          <a:p>
            <a:pPr marL="1085850" lvl="2" indent="-171450">
              <a:buFont typeface="Arial" panose="020B0604020202020204" pitchFamily="34" charset="0"/>
              <a:buChar char="•"/>
            </a:pPr>
            <a:r>
              <a:rPr lang="en-US" sz="1000" dirty="0"/>
              <a:t>Sample Size  = 589260</a:t>
            </a:r>
          </a:p>
          <a:p>
            <a:pPr marL="1085850" lvl="2" indent="-171450">
              <a:buFont typeface="Arial" panose="020B0604020202020204" pitchFamily="34" charset="0"/>
              <a:buChar char="•"/>
            </a:pPr>
            <a:r>
              <a:rPr lang="en-US" sz="1000" dirty="0"/>
              <a:t>Best Model Name = knn-210108-1950-005-ea17314e</a:t>
            </a:r>
          </a:p>
        </p:txBody>
      </p:sp>
      <p:pic>
        <p:nvPicPr>
          <p:cNvPr id="4" name="Picture 3">
            <a:extLst>
              <a:ext uri="{FF2B5EF4-FFF2-40B4-BE49-F238E27FC236}">
                <a16:creationId xmlns:a16="http://schemas.microsoft.com/office/drawing/2014/main" id="{B2845F20-E752-4899-92FF-4F841E0DDDCE}"/>
              </a:ext>
            </a:extLst>
          </p:cNvPr>
          <p:cNvPicPr>
            <a:picLocks noChangeAspect="1"/>
          </p:cNvPicPr>
          <p:nvPr/>
        </p:nvPicPr>
        <p:blipFill>
          <a:blip r:embed="rId4"/>
          <a:stretch>
            <a:fillRect/>
          </a:stretch>
        </p:blipFill>
        <p:spPr>
          <a:xfrm>
            <a:off x="855289" y="2686330"/>
            <a:ext cx="7191375" cy="1895475"/>
          </a:xfrm>
          <a:prstGeom prst="rect">
            <a:avLst/>
          </a:prstGeom>
        </p:spPr>
      </p:pic>
    </p:spTree>
    <p:extLst>
      <p:ext uri="{BB962C8B-B14F-4D97-AF65-F5344CB8AC3E}">
        <p14:creationId xmlns:p14="http://schemas.microsoft.com/office/powerpoint/2010/main" val="1927749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KNN – host and eval</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pic>
        <p:nvPicPr>
          <p:cNvPr id="4" name="Picture 3">
            <a:extLst>
              <a:ext uri="{FF2B5EF4-FFF2-40B4-BE49-F238E27FC236}">
                <a16:creationId xmlns:a16="http://schemas.microsoft.com/office/drawing/2014/main" id="{B7ECC1AA-178A-45F6-8EAE-D54C26EA42FB}"/>
              </a:ext>
            </a:extLst>
          </p:cNvPr>
          <p:cNvPicPr>
            <a:picLocks noChangeAspect="1"/>
          </p:cNvPicPr>
          <p:nvPr/>
        </p:nvPicPr>
        <p:blipFill>
          <a:blip r:embed="rId4"/>
          <a:stretch>
            <a:fillRect/>
          </a:stretch>
        </p:blipFill>
        <p:spPr>
          <a:xfrm>
            <a:off x="154641" y="848310"/>
            <a:ext cx="8673353" cy="811255"/>
          </a:xfrm>
          <a:prstGeom prst="rect">
            <a:avLst/>
          </a:prstGeom>
        </p:spPr>
      </p:pic>
      <p:sp>
        <p:nvSpPr>
          <p:cNvPr id="6" name="TextBox 5">
            <a:extLst>
              <a:ext uri="{FF2B5EF4-FFF2-40B4-BE49-F238E27FC236}">
                <a16:creationId xmlns:a16="http://schemas.microsoft.com/office/drawing/2014/main" id="{1E5A004C-4F8D-4B5A-8E0C-32EE6D4A20B0}"/>
              </a:ext>
            </a:extLst>
          </p:cNvPr>
          <p:cNvSpPr txBox="1"/>
          <p:nvPr/>
        </p:nvSpPr>
        <p:spPr>
          <a:xfrm>
            <a:off x="242047" y="1808630"/>
            <a:ext cx="3926541" cy="2677656"/>
          </a:xfrm>
          <a:prstGeom prst="rect">
            <a:avLst/>
          </a:prstGeom>
          <a:noFill/>
        </p:spPr>
        <p:txBody>
          <a:bodyPr wrap="square" rtlCol="0">
            <a:spAutoFit/>
          </a:bodyPr>
          <a:lstStyle/>
          <a:p>
            <a:r>
              <a:rPr lang="en-US" sz="1200" dirty="0"/>
              <a:t>Analysis of results used: 1000 Sample Size invoked on Endpoint</a:t>
            </a:r>
          </a:p>
          <a:p>
            <a:pPr marL="285750" indent="-285750">
              <a:buFont typeface="Arial" panose="020B0604020202020204" pitchFamily="34" charset="0"/>
              <a:buChar char="•"/>
            </a:pPr>
            <a:r>
              <a:rPr lang="en-US" sz="1200" dirty="0"/>
              <a:t>Confusion matrix</a:t>
            </a:r>
          </a:p>
          <a:p>
            <a:pPr marL="285750" indent="-285750">
              <a:buFont typeface="Arial" panose="020B0604020202020204" pitchFamily="34" charset="0"/>
              <a:buChar char="•"/>
            </a:pPr>
            <a:r>
              <a:rPr lang="en-US" sz="1200" dirty="0"/>
              <a:t>Accuracy</a:t>
            </a:r>
          </a:p>
          <a:p>
            <a:pPr marL="285750" indent="-285750">
              <a:buFont typeface="Arial" panose="020B0604020202020204" pitchFamily="34" charset="0"/>
              <a:buChar char="•"/>
            </a:pPr>
            <a:r>
              <a:rPr lang="en-US" sz="1200" dirty="0"/>
              <a:t>Precision</a:t>
            </a:r>
          </a:p>
          <a:p>
            <a:pPr marL="285750" indent="-285750">
              <a:buFont typeface="Arial" panose="020B0604020202020204" pitchFamily="34" charset="0"/>
              <a:buChar char="•"/>
            </a:pPr>
            <a:r>
              <a:rPr lang="en-US" sz="1200" dirty="0"/>
              <a:t>Recall</a:t>
            </a:r>
          </a:p>
          <a:p>
            <a:pPr marL="285750" indent="-285750">
              <a:buFont typeface="Arial" panose="020B0604020202020204" pitchFamily="34" charset="0"/>
              <a:buChar char="•"/>
            </a:pPr>
            <a:r>
              <a:rPr lang="en-US" sz="1200" dirty="0"/>
              <a:t>F1 Score</a:t>
            </a:r>
          </a:p>
          <a:p>
            <a:pPr marL="285750" indent="-285750">
              <a:buFont typeface="Arial" panose="020B0604020202020204" pitchFamily="34" charset="0"/>
              <a:buChar char="•"/>
            </a:pPr>
            <a:r>
              <a:rPr lang="en-US" sz="1200" dirty="0"/>
              <a:t>AUC </a:t>
            </a:r>
          </a:p>
          <a:p>
            <a:pPr marL="285750" indent="-285750">
              <a:buFont typeface="Arial" panose="020B0604020202020204" pitchFamily="34" charset="0"/>
              <a:buChar char="•"/>
            </a:pPr>
            <a:r>
              <a:rPr lang="en-US" sz="1200" dirty="0"/>
              <a:t>ROC Curve</a:t>
            </a:r>
          </a:p>
          <a:p>
            <a:endParaRPr lang="en-US" sz="1200" dirty="0"/>
          </a:p>
          <a:p>
            <a:endParaRPr lang="en-US" sz="1200" dirty="0"/>
          </a:p>
          <a:p>
            <a:r>
              <a:rPr lang="en-US" sz="1200" dirty="0"/>
              <a:t>Results are </a:t>
            </a:r>
            <a:r>
              <a:rPr lang="en-US" sz="1200" dirty="0" err="1"/>
              <a:t>mized</a:t>
            </a:r>
            <a:r>
              <a:rPr lang="en-US" sz="1200" dirty="0"/>
              <a:t>– 99.75% accuracy and False Negatives are very small .002% however recall is very small and precision is really good</a:t>
            </a:r>
            <a:endParaRPr lang="en-US" dirty="0"/>
          </a:p>
        </p:txBody>
      </p:sp>
      <p:pic>
        <p:nvPicPr>
          <p:cNvPr id="2" name="Picture 1">
            <a:extLst>
              <a:ext uri="{FF2B5EF4-FFF2-40B4-BE49-F238E27FC236}">
                <a16:creationId xmlns:a16="http://schemas.microsoft.com/office/drawing/2014/main" id="{B7A16D81-2EAF-4913-99D4-05B0D3280C97}"/>
              </a:ext>
            </a:extLst>
          </p:cNvPr>
          <p:cNvPicPr>
            <a:picLocks noChangeAspect="1"/>
          </p:cNvPicPr>
          <p:nvPr/>
        </p:nvPicPr>
        <p:blipFill>
          <a:blip r:embed="rId5"/>
          <a:stretch>
            <a:fillRect/>
          </a:stretch>
        </p:blipFill>
        <p:spPr>
          <a:xfrm>
            <a:off x="4622346" y="1968673"/>
            <a:ext cx="1466850" cy="714375"/>
          </a:xfrm>
          <a:prstGeom prst="rect">
            <a:avLst/>
          </a:prstGeom>
        </p:spPr>
      </p:pic>
      <p:pic>
        <p:nvPicPr>
          <p:cNvPr id="3" name="Picture 2">
            <a:extLst>
              <a:ext uri="{FF2B5EF4-FFF2-40B4-BE49-F238E27FC236}">
                <a16:creationId xmlns:a16="http://schemas.microsoft.com/office/drawing/2014/main" id="{596A0A9A-8506-43CB-B279-E7F925C2A943}"/>
              </a:ext>
            </a:extLst>
          </p:cNvPr>
          <p:cNvPicPr>
            <a:picLocks noChangeAspect="1"/>
          </p:cNvPicPr>
          <p:nvPr/>
        </p:nvPicPr>
        <p:blipFill>
          <a:blip r:embed="rId6"/>
          <a:stretch>
            <a:fillRect/>
          </a:stretch>
        </p:blipFill>
        <p:spPr>
          <a:xfrm>
            <a:off x="6547998" y="1997248"/>
            <a:ext cx="1657350" cy="657225"/>
          </a:xfrm>
          <a:prstGeom prst="rect">
            <a:avLst/>
          </a:prstGeom>
        </p:spPr>
      </p:pic>
      <p:pic>
        <p:nvPicPr>
          <p:cNvPr id="5" name="Picture 4">
            <a:extLst>
              <a:ext uri="{FF2B5EF4-FFF2-40B4-BE49-F238E27FC236}">
                <a16:creationId xmlns:a16="http://schemas.microsoft.com/office/drawing/2014/main" id="{6D599640-B5DC-44BF-80BF-77B990A287BA}"/>
              </a:ext>
            </a:extLst>
          </p:cNvPr>
          <p:cNvPicPr>
            <a:picLocks noChangeAspect="1"/>
          </p:cNvPicPr>
          <p:nvPr/>
        </p:nvPicPr>
        <p:blipFill>
          <a:blip r:embed="rId7"/>
          <a:stretch>
            <a:fillRect/>
          </a:stretch>
        </p:blipFill>
        <p:spPr>
          <a:xfrm>
            <a:off x="4750293" y="2771735"/>
            <a:ext cx="3164262" cy="2105025"/>
          </a:xfrm>
          <a:prstGeom prst="rect">
            <a:avLst/>
          </a:prstGeom>
        </p:spPr>
      </p:pic>
    </p:spTree>
    <p:extLst>
      <p:ext uri="{BB962C8B-B14F-4D97-AF65-F5344CB8AC3E}">
        <p14:creationId xmlns:p14="http://schemas.microsoft.com/office/powerpoint/2010/main" val="3370031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Monitoring – Data Quality</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8" name="TextBox 7">
            <a:extLst>
              <a:ext uri="{FF2B5EF4-FFF2-40B4-BE49-F238E27FC236}">
                <a16:creationId xmlns:a16="http://schemas.microsoft.com/office/drawing/2014/main" id="{AF4ECC09-3867-4349-89C0-08F63FCAC552}"/>
              </a:ext>
            </a:extLst>
          </p:cNvPr>
          <p:cNvSpPr txBox="1"/>
          <p:nvPr/>
        </p:nvSpPr>
        <p:spPr>
          <a:xfrm>
            <a:off x="383241" y="742950"/>
            <a:ext cx="7745506" cy="461665"/>
          </a:xfrm>
          <a:prstGeom prst="rect">
            <a:avLst/>
          </a:prstGeom>
          <a:noFill/>
        </p:spPr>
        <p:txBody>
          <a:bodyPr wrap="square" rtlCol="0">
            <a:spAutoFit/>
          </a:bodyPr>
          <a:lstStyle/>
          <a:p>
            <a:r>
              <a:rPr lang="en-US" sz="1200" dirty="0"/>
              <a:t>Created a data quality monitoring schedule for each model – next steps would be creating a model quality monitor -  simple differences are a few parameters such as </a:t>
            </a:r>
          </a:p>
        </p:txBody>
      </p:sp>
      <p:pic>
        <p:nvPicPr>
          <p:cNvPr id="9" name="Picture 8">
            <a:extLst>
              <a:ext uri="{FF2B5EF4-FFF2-40B4-BE49-F238E27FC236}">
                <a16:creationId xmlns:a16="http://schemas.microsoft.com/office/drawing/2014/main" id="{4CC22B51-ABCA-451B-B366-581F8597AC05}"/>
              </a:ext>
            </a:extLst>
          </p:cNvPr>
          <p:cNvPicPr>
            <a:picLocks noChangeAspect="1"/>
          </p:cNvPicPr>
          <p:nvPr/>
        </p:nvPicPr>
        <p:blipFill>
          <a:blip r:embed="rId4"/>
          <a:stretch>
            <a:fillRect/>
          </a:stretch>
        </p:blipFill>
        <p:spPr>
          <a:xfrm>
            <a:off x="364190" y="1364876"/>
            <a:ext cx="4214533" cy="3408830"/>
          </a:xfrm>
          <a:prstGeom prst="rect">
            <a:avLst/>
          </a:prstGeom>
        </p:spPr>
      </p:pic>
      <p:sp>
        <p:nvSpPr>
          <p:cNvPr id="10" name="TextBox 9">
            <a:extLst>
              <a:ext uri="{FF2B5EF4-FFF2-40B4-BE49-F238E27FC236}">
                <a16:creationId xmlns:a16="http://schemas.microsoft.com/office/drawing/2014/main" id="{D3478FF0-511F-46B2-AB86-EBE34EC1C43D}"/>
              </a:ext>
            </a:extLst>
          </p:cNvPr>
          <p:cNvSpPr txBox="1"/>
          <p:nvPr/>
        </p:nvSpPr>
        <p:spPr>
          <a:xfrm>
            <a:off x="5009029" y="1364876"/>
            <a:ext cx="3341595" cy="2277547"/>
          </a:xfrm>
          <a:prstGeom prst="rect">
            <a:avLst/>
          </a:prstGeom>
          <a:noFill/>
        </p:spPr>
        <p:txBody>
          <a:bodyPr wrap="square" rtlCol="0">
            <a:spAutoFit/>
          </a:bodyPr>
          <a:lstStyle/>
          <a:p>
            <a:r>
              <a:rPr lang="en-US" sz="1000" dirty="0"/>
              <a:t>Step 1 -  set up data capture config and deploy monitor endpoint (results stored in S3)</a:t>
            </a:r>
          </a:p>
          <a:p>
            <a:r>
              <a:rPr lang="en-US" sz="1000" dirty="0"/>
              <a:t>Step 2 -   invoke model to make sure its capturing data based on config</a:t>
            </a:r>
          </a:p>
          <a:p>
            <a:r>
              <a:rPr lang="en-US" sz="1000" dirty="0"/>
              <a:t>Step 3 – set up  baseline reusing training data with header * note had to add .001 to certain columns to fix the spark processing job to infer correct data type.</a:t>
            </a:r>
          </a:p>
          <a:p>
            <a:r>
              <a:rPr lang="en-US" sz="1000" dirty="0"/>
              <a:t>Step4 – send artificial data to invoke endpoint and list monitoring executions – violation results created , if any</a:t>
            </a:r>
          </a:p>
          <a:p>
            <a:endParaRPr lang="en-US" sz="1000" dirty="0"/>
          </a:p>
          <a:p>
            <a:r>
              <a:rPr lang="en-US" sz="1000" dirty="0"/>
              <a:t>*Example – of violations below when the processing created a constraint file that had certain variables as string instead of numeric.</a:t>
            </a:r>
          </a:p>
          <a:p>
            <a:endParaRPr lang="en-US" sz="1200" dirty="0"/>
          </a:p>
        </p:txBody>
      </p:sp>
      <p:pic>
        <p:nvPicPr>
          <p:cNvPr id="11" name="Picture 10">
            <a:extLst>
              <a:ext uri="{FF2B5EF4-FFF2-40B4-BE49-F238E27FC236}">
                <a16:creationId xmlns:a16="http://schemas.microsoft.com/office/drawing/2014/main" id="{FE049710-1089-4BDB-A210-2E443218D015}"/>
              </a:ext>
            </a:extLst>
          </p:cNvPr>
          <p:cNvPicPr>
            <a:picLocks noChangeAspect="1"/>
          </p:cNvPicPr>
          <p:nvPr/>
        </p:nvPicPr>
        <p:blipFill>
          <a:blip r:embed="rId5"/>
          <a:stretch>
            <a:fillRect/>
          </a:stretch>
        </p:blipFill>
        <p:spPr>
          <a:xfrm>
            <a:off x="4687485" y="3523129"/>
            <a:ext cx="4160680" cy="1393731"/>
          </a:xfrm>
          <a:prstGeom prst="rect">
            <a:avLst/>
          </a:prstGeom>
        </p:spPr>
      </p:pic>
    </p:spTree>
    <p:extLst>
      <p:ext uri="{BB962C8B-B14F-4D97-AF65-F5344CB8AC3E}">
        <p14:creationId xmlns:p14="http://schemas.microsoft.com/office/powerpoint/2010/main" val="2236806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Monitoring – Model Quality on </a:t>
            </a:r>
            <a:r>
              <a:rPr lang="en-US" dirty="0" err="1"/>
              <a:t>XGboost</a:t>
            </a:r>
            <a:endParaRPr lang="en-US" dirty="0"/>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8" name="TextBox 7">
            <a:extLst>
              <a:ext uri="{FF2B5EF4-FFF2-40B4-BE49-F238E27FC236}">
                <a16:creationId xmlns:a16="http://schemas.microsoft.com/office/drawing/2014/main" id="{AF4ECC09-3867-4349-89C0-08F63FCAC552}"/>
              </a:ext>
            </a:extLst>
          </p:cNvPr>
          <p:cNvSpPr txBox="1"/>
          <p:nvPr/>
        </p:nvSpPr>
        <p:spPr>
          <a:xfrm>
            <a:off x="383241" y="742950"/>
            <a:ext cx="7745506" cy="646331"/>
          </a:xfrm>
          <a:prstGeom prst="rect">
            <a:avLst/>
          </a:prstGeom>
          <a:noFill/>
        </p:spPr>
        <p:txBody>
          <a:bodyPr wrap="square" rtlCol="0">
            <a:spAutoFit/>
          </a:bodyPr>
          <a:lstStyle/>
          <a:p>
            <a:r>
              <a:rPr lang="en-US" sz="1200" dirty="0" err="1"/>
              <a:t>Xgboost</a:t>
            </a:r>
            <a:r>
              <a:rPr lang="en-US" sz="1200" dirty="0"/>
              <a:t> was our best model and the endpoint to keep in production – invoked predictions and appended to testing dataset first to provide an prediction, probability and label dataset to set baseline constraints/metrics</a:t>
            </a:r>
          </a:p>
          <a:p>
            <a:r>
              <a:rPr lang="en-US" sz="1200" dirty="0"/>
              <a:t>-</a:t>
            </a:r>
            <a:r>
              <a:rPr lang="en-US" sz="1200" dirty="0" err="1">
                <a:solidFill>
                  <a:schemeClr val="tx2">
                    <a:lumMod val="60000"/>
                    <a:lumOff val="40000"/>
                  </a:schemeClr>
                </a:solidFill>
              </a:rPr>
              <a:t>ModelMonitoringXGBoost-ModelMonitor.ipynb</a:t>
            </a:r>
            <a:endParaRPr lang="en-US" sz="1200" dirty="0">
              <a:solidFill>
                <a:schemeClr val="tx2">
                  <a:lumMod val="60000"/>
                  <a:lumOff val="40000"/>
                </a:schemeClr>
              </a:solidFill>
            </a:endParaRPr>
          </a:p>
        </p:txBody>
      </p:sp>
      <p:pic>
        <p:nvPicPr>
          <p:cNvPr id="4" name="Picture 3">
            <a:extLst>
              <a:ext uri="{FF2B5EF4-FFF2-40B4-BE49-F238E27FC236}">
                <a16:creationId xmlns:a16="http://schemas.microsoft.com/office/drawing/2014/main" id="{1953D98A-FD57-47FF-A930-CFFA4F0DAE72}"/>
              </a:ext>
            </a:extLst>
          </p:cNvPr>
          <p:cNvPicPr>
            <a:picLocks noChangeAspect="1"/>
          </p:cNvPicPr>
          <p:nvPr/>
        </p:nvPicPr>
        <p:blipFill>
          <a:blip r:embed="rId4"/>
          <a:stretch>
            <a:fillRect/>
          </a:stretch>
        </p:blipFill>
        <p:spPr>
          <a:xfrm>
            <a:off x="224526" y="1701053"/>
            <a:ext cx="2993395" cy="3221062"/>
          </a:xfrm>
          <a:prstGeom prst="rect">
            <a:avLst/>
          </a:prstGeom>
        </p:spPr>
      </p:pic>
      <p:sp>
        <p:nvSpPr>
          <p:cNvPr id="5" name="TextBox 4">
            <a:extLst>
              <a:ext uri="{FF2B5EF4-FFF2-40B4-BE49-F238E27FC236}">
                <a16:creationId xmlns:a16="http://schemas.microsoft.com/office/drawing/2014/main" id="{CB4CEA15-55D3-4874-8592-465C46C8B799}"/>
              </a:ext>
            </a:extLst>
          </p:cNvPr>
          <p:cNvSpPr txBox="1"/>
          <p:nvPr/>
        </p:nvSpPr>
        <p:spPr>
          <a:xfrm>
            <a:off x="369794" y="1485900"/>
            <a:ext cx="2528047" cy="246221"/>
          </a:xfrm>
          <a:prstGeom prst="rect">
            <a:avLst/>
          </a:prstGeom>
          <a:noFill/>
        </p:spPr>
        <p:txBody>
          <a:bodyPr wrap="square" rtlCol="0">
            <a:spAutoFit/>
          </a:bodyPr>
          <a:lstStyle/>
          <a:p>
            <a:pPr algn="ctr"/>
            <a:r>
              <a:rPr lang="en-US" sz="1000" dirty="0"/>
              <a:t>Binary classification metrics</a:t>
            </a:r>
          </a:p>
        </p:txBody>
      </p:sp>
      <p:pic>
        <p:nvPicPr>
          <p:cNvPr id="6" name="Picture 5">
            <a:extLst>
              <a:ext uri="{FF2B5EF4-FFF2-40B4-BE49-F238E27FC236}">
                <a16:creationId xmlns:a16="http://schemas.microsoft.com/office/drawing/2014/main" id="{BC906168-1754-4D13-B5B0-8190B6608E2A}"/>
              </a:ext>
            </a:extLst>
          </p:cNvPr>
          <p:cNvPicPr>
            <a:picLocks noChangeAspect="1"/>
          </p:cNvPicPr>
          <p:nvPr/>
        </p:nvPicPr>
        <p:blipFill>
          <a:blip r:embed="rId5"/>
          <a:stretch>
            <a:fillRect/>
          </a:stretch>
        </p:blipFill>
        <p:spPr>
          <a:xfrm>
            <a:off x="3376612" y="1736911"/>
            <a:ext cx="2162175" cy="2019300"/>
          </a:xfrm>
          <a:prstGeom prst="rect">
            <a:avLst/>
          </a:prstGeom>
        </p:spPr>
      </p:pic>
      <p:sp>
        <p:nvSpPr>
          <p:cNvPr id="13" name="TextBox 12">
            <a:extLst>
              <a:ext uri="{FF2B5EF4-FFF2-40B4-BE49-F238E27FC236}">
                <a16:creationId xmlns:a16="http://schemas.microsoft.com/office/drawing/2014/main" id="{2835D83B-A89B-4F4F-934E-69C748EC0EA6}"/>
              </a:ext>
            </a:extLst>
          </p:cNvPr>
          <p:cNvSpPr txBox="1"/>
          <p:nvPr/>
        </p:nvSpPr>
        <p:spPr>
          <a:xfrm>
            <a:off x="3124201" y="1497107"/>
            <a:ext cx="2528047" cy="246221"/>
          </a:xfrm>
          <a:prstGeom prst="rect">
            <a:avLst/>
          </a:prstGeom>
          <a:noFill/>
        </p:spPr>
        <p:txBody>
          <a:bodyPr wrap="square" rtlCol="0">
            <a:spAutoFit/>
          </a:bodyPr>
          <a:lstStyle/>
          <a:p>
            <a:pPr algn="ctr"/>
            <a:r>
              <a:rPr lang="en-US" sz="1000" dirty="0"/>
              <a:t>Binary classification </a:t>
            </a:r>
            <a:r>
              <a:rPr lang="en-US" sz="1000" dirty="0" err="1"/>
              <a:t>Contraints</a:t>
            </a:r>
            <a:endParaRPr lang="en-US" sz="1000" dirty="0"/>
          </a:p>
        </p:txBody>
      </p:sp>
      <p:pic>
        <p:nvPicPr>
          <p:cNvPr id="14" name="Picture 13">
            <a:extLst>
              <a:ext uri="{FF2B5EF4-FFF2-40B4-BE49-F238E27FC236}">
                <a16:creationId xmlns:a16="http://schemas.microsoft.com/office/drawing/2014/main" id="{E4FD404F-0928-4523-B8F8-E206C151A784}"/>
              </a:ext>
            </a:extLst>
          </p:cNvPr>
          <p:cNvPicPr>
            <a:picLocks noChangeAspect="1"/>
          </p:cNvPicPr>
          <p:nvPr/>
        </p:nvPicPr>
        <p:blipFill>
          <a:blip r:embed="rId6"/>
          <a:stretch>
            <a:fillRect/>
          </a:stretch>
        </p:blipFill>
        <p:spPr>
          <a:xfrm>
            <a:off x="5614147" y="1752599"/>
            <a:ext cx="3381936" cy="2691653"/>
          </a:xfrm>
          <a:prstGeom prst="rect">
            <a:avLst/>
          </a:prstGeom>
        </p:spPr>
      </p:pic>
      <p:sp>
        <p:nvSpPr>
          <p:cNvPr id="16" name="TextBox 15">
            <a:extLst>
              <a:ext uri="{FF2B5EF4-FFF2-40B4-BE49-F238E27FC236}">
                <a16:creationId xmlns:a16="http://schemas.microsoft.com/office/drawing/2014/main" id="{A736AC2C-06C9-472B-808E-B9C529785726}"/>
              </a:ext>
            </a:extLst>
          </p:cNvPr>
          <p:cNvSpPr txBox="1"/>
          <p:nvPr/>
        </p:nvSpPr>
        <p:spPr>
          <a:xfrm>
            <a:off x="5717242" y="1441078"/>
            <a:ext cx="2528047" cy="246221"/>
          </a:xfrm>
          <a:prstGeom prst="rect">
            <a:avLst/>
          </a:prstGeom>
          <a:noFill/>
        </p:spPr>
        <p:txBody>
          <a:bodyPr wrap="square" rtlCol="0">
            <a:spAutoFit/>
          </a:bodyPr>
          <a:lstStyle/>
          <a:p>
            <a:pPr algn="ctr"/>
            <a:r>
              <a:rPr lang="en-US" sz="1000" dirty="0"/>
              <a:t>Scheduled Created</a:t>
            </a:r>
          </a:p>
        </p:txBody>
      </p:sp>
    </p:spTree>
    <p:extLst>
      <p:ext uri="{BB962C8B-B14F-4D97-AF65-F5344CB8AC3E}">
        <p14:creationId xmlns:p14="http://schemas.microsoft.com/office/powerpoint/2010/main" val="3050398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Monitoring – Model Quality on </a:t>
            </a:r>
            <a:r>
              <a:rPr lang="en-US" dirty="0" err="1"/>
              <a:t>XGboost</a:t>
            </a:r>
            <a:endParaRPr lang="en-US" dirty="0"/>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8" name="TextBox 7">
            <a:extLst>
              <a:ext uri="{FF2B5EF4-FFF2-40B4-BE49-F238E27FC236}">
                <a16:creationId xmlns:a16="http://schemas.microsoft.com/office/drawing/2014/main" id="{AF4ECC09-3867-4349-89C0-08F63FCAC552}"/>
              </a:ext>
            </a:extLst>
          </p:cNvPr>
          <p:cNvSpPr txBox="1"/>
          <p:nvPr/>
        </p:nvSpPr>
        <p:spPr>
          <a:xfrm>
            <a:off x="383241" y="742950"/>
            <a:ext cx="7745506" cy="1015663"/>
          </a:xfrm>
          <a:prstGeom prst="rect">
            <a:avLst/>
          </a:prstGeom>
          <a:noFill/>
        </p:spPr>
        <p:txBody>
          <a:bodyPr wrap="square" rtlCol="0">
            <a:spAutoFit/>
          </a:bodyPr>
          <a:lstStyle/>
          <a:p>
            <a:r>
              <a:rPr lang="en-US" sz="1200" dirty="0"/>
              <a:t>Steps Taken after Scheduled Created with artificial ground truth data</a:t>
            </a:r>
          </a:p>
          <a:p>
            <a:pPr marL="171450" indent="-171450">
              <a:buFont typeface="Arial" panose="020B0604020202020204" pitchFamily="34" charset="0"/>
              <a:buChar char="•"/>
            </a:pPr>
            <a:r>
              <a:rPr lang="en-US" sz="1200" dirty="0"/>
              <a:t>Examined executions (waited until the hour mark)</a:t>
            </a:r>
          </a:p>
          <a:p>
            <a:pPr marL="171450" indent="-171450">
              <a:buFont typeface="Arial" panose="020B0604020202020204" pitchFamily="34" charset="0"/>
              <a:buChar char="•"/>
            </a:pPr>
            <a:r>
              <a:rPr lang="en-US" sz="1200" dirty="0"/>
              <a:t>Reported any violations</a:t>
            </a:r>
          </a:p>
          <a:p>
            <a:pPr marL="171450" indent="-171450">
              <a:buFont typeface="Arial" panose="020B0604020202020204" pitchFamily="34" charset="0"/>
              <a:buChar char="•"/>
            </a:pPr>
            <a:r>
              <a:rPr lang="en-US" sz="1200" dirty="0"/>
              <a:t>Monitored </a:t>
            </a:r>
            <a:r>
              <a:rPr lang="en-US" sz="1200" dirty="0" err="1"/>
              <a:t>Cloudwatch</a:t>
            </a:r>
            <a:r>
              <a:rPr lang="en-US" sz="1200" dirty="0"/>
              <a:t> metrics</a:t>
            </a:r>
          </a:p>
          <a:p>
            <a:pPr marL="171450" indent="-171450">
              <a:buFont typeface="Arial" panose="020B0604020202020204" pitchFamily="34" charset="0"/>
              <a:buChar char="•"/>
            </a:pPr>
            <a:r>
              <a:rPr lang="en-US" sz="1200" dirty="0"/>
              <a:t>Created </a:t>
            </a:r>
            <a:r>
              <a:rPr lang="en-US" sz="1200" dirty="0" err="1"/>
              <a:t>Cloudwatch</a:t>
            </a:r>
            <a:r>
              <a:rPr lang="en-US" sz="1200" dirty="0"/>
              <a:t> Alarm</a:t>
            </a:r>
          </a:p>
        </p:txBody>
      </p:sp>
      <p:sp>
        <p:nvSpPr>
          <p:cNvPr id="5" name="TextBox 4">
            <a:extLst>
              <a:ext uri="{FF2B5EF4-FFF2-40B4-BE49-F238E27FC236}">
                <a16:creationId xmlns:a16="http://schemas.microsoft.com/office/drawing/2014/main" id="{CB4CEA15-55D3-4874-8592-465C46C8B799}"/>
              </a:ext>
            </a:extLst>
          </p:cNvPr>
          <p:cNvSpPr txBox="1"/>
          <p:nvPr/>
        </p:nvSpPr>
        <p:spPr>
          <a:xfrm>
            <a:off x="248771" y="1862417"/>
            <a:ext cx="2528047" cy="246221"/>
          </a:xfrm>
          <a:prstGeom prst="rect">
            <a:avLst/>
          </a:prstGeom>
          <a:noFill/>
        </p:spPr>
        <p:txBody>
          <a:bodyPr wrap="square" rtlCol="0">
            <a:spAutoFit/>
          </a:bodyPr>
          <a:lstStyle/>
          <a:p>
            <a:pPr algn="ctr"/>
            <a:r>
              <a:rPr lang="en-US" sz="1000" dirty="0"/>
              <a:t>Violations from monitoring inspections</a:t>
            </a:r>
          </a:p>
        </p:txBody>
      </p:sp>
      <p:pic>
        <p:nvPicPr>
          <p:cNvPr id="2" name="Picture 1">
            <a:extLst>
              <a:ext uri="{FF2B5EF4-FFF2-40B4-BE49-F238E27FC236}">
                <a16:creationId xmlns:a16="http://schemas.microsoft.com/office/drawing/2014/main" id="{5A7A688D-5C91-4DED-9EC4-F53C757BF489}"/>
              </a:ext>
            </a:extLst>
          </p:cNvPr>
          <p:cNvPicPr>
            <a:picLocks noChangeAspect="1"/>
          </p:cNvPicPr>
          <p:nvPr/>
        </p:nvPicPr>
        <p:blipFill>
          <a:blip r:embed="rId4"/>
          <a:stretch>
            <a:fillRect/>
          </a:stretch>
        </p:blipFill>
        <p:spPr>
          <a:xfrm>
            <a:off x="391084" y="2150128"/>
            <a:ext cx="7435103" cy="1810031"/>
          </a:xfrm>
          <a:prstGeom prst="rect">
            <a:avLst/>
          </a:prstGeom>
        </p:spPr>
      </p:pic>
    </p:spTree>
    <p:extLst>
      <p:ext uri="{BB962C8B-B14F-4D97-AF65-F5344CB8AC3E}">
        <p14:creationId xmlns:p14="http://schemas.microsoft.com/office/powerpoint/2010/main" val="1644718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Model Monitoring – Model Quality on </a:t>
            </a:r>
            <a:r>
              <a:rPr lang="en-US" dirty="0" err="1"/>
              <a:t>Xgboost</a:t>
            </a:r>
            <a:r>
              <a:rPr lang="en-US" dirty="0"/>
              <a:t> – Cont.</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8" name="TextBox 7">
            <a:extLst>
              <a:ext uri="{FF2B5EF4-FFF2-40B4-BE49-F238E27FC236}">
                <a16:creationId xmlns:a16="http://schemas.microsoft.com/office/drawing/2014/main" id="{AF4ECC09-3867-4349-89C0-08F63FCAC552}"/>
              </a:ext>
            </a:extLst>
          </p:cNvPr>
          <p:cNvSpPr txBox="1"/>
          <p:nvPr/>
        </p:nvSpPr>
        <p:spPr>
          <a:xfrm>
            <a:off x="383241" y="742950"/>
            <a:ext cx="7745506" cy="1015663"/>
          </a:xfrm>
          <a:prstGeom prst="rect">
            <a:avLst/>
          </a:prstGeom>
          <a:noFill/>
        </p:spPr>
        <p:txBody>
          <a:bodyPr wrap="square" rtlCol="0">
            <a:spAutoFit/>
          </a:bodyPr>
          <a:lstStyle/>
          <a:p>
            <a:r>
              <a:rPr lang="en-US" sz="1200" dirty="0"/>
              <a:t>Steps Taken after Scheduled Created with artificial ground truth data</a:t>
            </a:r>
          </a:p>
          <a:p>
            <a:pPr marL="171450" indent="-171450">
              <a:buFont typeface="Arial" panose="020B0604020202020204" pitchFamily="34" charset="0"/>
              <a:buChar char="•"/>
            </a:pPr>
            <a:r>
              <a:rPr lang="en-US" sz="1200" dirty="0"/>
              <a:t>Examined executions (waited until the hour mark)</a:t>
            </a:r>
          </a:p>
          <a:p>
            <a:pPr marL="171450" indent="-171450">
              <a:buFont typeface="Arial" panose="020B0604020202020204" pitchFamily="34" charset="0"/>
              <a:buChar char="•"/>
            </a:pPr>
            <a:r>
              <a:rPr lang="en-US" sz="1200" dirty="0"/>
              <a:t>Reported any violations</a:t>
            </a:r>
          </a:p>
          <a:p>
            <a:pPr marL="171450" indent="-171450">
              <a:buFont typeface="Arial" panose="020B0604020202020204" pitchFamily="34" charset="0"/>
              <a:buChar char="•"/>
            </a:pPr>
            <a:r>
              <a:rPr lang="en-US" sz="1200" dirty="0"/>
              <a:t>Monitored </a:t>
            </a:r>
            <a:r>
              <a:rPr lang="en-US" sz="1200" dirty="0" err="1"/>
              <a:t>Cloudwatch</a:t>
            </a:r>
            <a:r>
              <a:rPr lang="en-US" sz="1200" dirty="0"/>
              <a:t> metrics</a:t>
            </a:r>
          </a:p>
          <a:p>
            <a:pPr marL="171450" indent="-171450">
              <a:buFont typeface="Arial" panose="020B0604020202020204" pitchFamily="34" charset="0"/>
              <a:buChar char="•"/>
            </a:pPr>
            <a:r>
              <a:rPr lang="en-US" sz="1200" dirty="0"/>
              <a:t>Created </a:t>
            </a:r>
            <a:r>
              <a:rPr lang="en-US" sz="1200" dirty="0" err="1"/>
              <a:t>Cloudwatch</a:t>
            </a:r>
            <a:r>
              <a:rPr lang="en-US" sz="1200" dirty="0"/>
              <a:t> Alarm – set limit low to incur an alarm</a:t>
            </a:r>
          </a:p>
        </p:txBody>
      </p:sp>
      <p:sp>
        <p:nvSpPr>
          <p:cNvPr id="5" name="TextBox 4">
            <a:extLst>
              <a:ext uri="{FF2B5EF4-FFF2-40B4-BE49-F238E27FC236}">
                <a16:creationId xmlns:a16="http://schemas.microsoft.com/office/drawing/2014/main" id="{CB4CEA15-55D3-4874-8592-465C46C8B799}"/>
              </a:ext>
            </a:extLst>
          </p:cNvPr>
          <p:cNvSpPr txBox="1"/>
          <p:nvPr/>
        </p:nvSpPr>
        <p:spPr>
          <a:xfrm>
            <a:off x="248771" y="1862417"/>
            <a:ext cx="2528047" cy="246221"/>
          </a:xfrm>
          <a:prstGeom prst="rect">
            <a:avLst/>
          </a:prstGeom>
          <a:noFill/>
        </p:spPr>
        <p:txBody>
          <a:bodyPr wrap="square" rtlCol="0">
            <a:spAutoFit/>
          </a:bodyPr>
          <a:lstStyle/>
          <a:p>
            <a:pPr algn="ctr"/>
            <a:r>
              <a:rPr lang="en-US" sz="1000" dirty="0"/>
              <a:t>CloudWatch Alarm</a:t>
            </a:r>
          </a:p>
        </p:txBody>
      </p:sp>
      <p:pic>
        <p:nvPicPr>
          <p:cNvPr id="3" name="Picture 2">
            <a:extLst>
              <a:ext uri="{FF2B5EF4-FFF2-40B4-BE49-F238E27FC236}">
                <a16:creationId xmlns:a16="http://schemas.microsoft.com/office/drawing/2014/main" id="{87563905-AA50-4117-885C-AE29A49B331A}"/>
              </a:ext>
            </a:extLst>
          </p:cNvPr>
          <p:cNvPicPr>
            <a:picLocks noChangeAspect="1"/>
          </p:cNvPicPr>
          <p:nvPr/>
        </p:nvPicPr>
        <p:blipFill>
          <a:blip r:embed="rId4"/>
          <a:stretch>
            <a:fillRect/>
          </a:stretch>
        </p:blipFill>
        <p:spPr>
          <a:xfrm>
            <a:off x="403412" y="2084614"/>
            <a:ext cx="8148917" cy="1304045"/>
          </a:xfrm>
          <a:prstGeom prst="rect">
            <a:avLst/>
          </a:prstGeom>
        </p:spPr>
      </p:pic>
    </p:spTree>
    <p:extLst>
      <p:ext uri="{BB962C8B-B14F-4D97-AF65-F5344CB8AC3E}">
        <p14:creationId xmlns:p14="http://schemas.microsoft.com/office/powerpoint/2010/main" val="2958777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Resources</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8" name="TextBox 7">
            <a:extLst>
              <a:ext uri="{FF2B5EF4-FFF2-40B4-BE49-F238E27FC236}">
                <a16:creationId xmlns:a16="http://schemas.microsoft.com/office/drawing/2014/main" id="{AF4ECC09-3867-4349-89C0-08F63FCAC552}"/>
              </a:ext>
            </a:extLst>
          </p:cNvPr>
          <p:cNvSpPr txBox="1"/>
          <p:nvPr/>
        </p:nvSpPr>
        <p:spPr>
          <a:xfrm>
            <a:off x="383241" y="742950"/>
            <a:ext cx="7745506" cy="646331"/>
          </a:xfrm>
          <a:prstGeom prst="rect">
            <a:avLst/>
          </a:prstGeom>
          <a:noFill/>
        </p:spPr>
        <p:txBody>
          <a:bodyPr wrap="square" rtlCol="0">
            <a:spAutoFit/>
          </a:bodyPr>
          <a:lstStyle/>
          <a:p>
            <a:r>
              <a:rPr lang="en-US" sz="1200" dirty="0" err="1"/>
              <a:t>Github</a:t>
            </a:r>
            <a:r>
              <a:rPr lang="en-US" sz="1200" dirty="0"/>
              <a:t> page - </a:t>
            </a:r>
            <a:r>
              <a:rPr lang="en-US" sz="1200" dirty="0">
                <a:hlinkClick r:id="rId4"/>
              </a:rPr>
              <a:t>https://github.com/mattkorn10/BlackBeltCapstone</a:t>
            </a:r>
            <a:endParaRPr lang="en-US" sz="1200" dirty="0"/>
          </a:p>
          <a:p>
            <a:endParaRPr lang="en-US" sz="1200" dirty="0"/>
          </a:p>
          <a:p>
            <a:r>
              <a:rPr lang="en-US" sz="1200" dirty="0" err="1"/>
              <a:t>Youtube</a:t>
            </a:r>
            <a:r>
              <a:rPr lang="en-US" sz="1200" dirty="0"/>
              <a:t> Video - </a:t>
            </a:r>
          </a:p>
        </p:txBody>
      </p:sp>
    </p:spTree>
    <p:extLst>
      <p:ext uri="{BB962C8B-B14F-4D97-AF65-F5344CB8AC3E}">
        <p14:creationId xmlns:p14="http://schemas.microsoft.com/office/powerpoint/2010/main" val="348207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2648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Project Architecture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pic>
        <p:nvPicPr>
          <p:cNvPr id="2" name="Picture 1">
            <a:extLst>
              <a:ext uri="{FF2B5EF4-FFF2-40B4-BE49-F238E27FC236}">
                <a16:creationId xmlns:a16="http://schemas.microsoft.com/office/drawing/2014/main" id="{B5529075-8CE4-49AB-A451-9E5FEF951848}"/>
              </a:ext>
            </a:extLst>
          </p:cNvPr>
          <p:cNvPicPr>
            <a:picLocks noChangeAspect="1"/>
          </p:cNvPicPr>
          <p:nvPr/>
        </p:nvPicPr>
        <p:blipFill>
          <a:blip r:embed="rId4"/>
          <a:stretch>
            <a:fillRect/>
          </a:stretch>
        </p:blipFill>
        <p:spPr>
          <a:xfrm>
            <a:off x="1137674" y="705970"/>
            <a:ext cx="6774522" cy="4141695"/>
          </a:xfrm>
          <a:prstGeom prst="rect">
            <a:avLst/>
          </a:prstGeom>
        </p:spPr>
      </p:pic>
    </p:spTree>
    <p:extLst>
      <p:ext uri="{BB962C8B-B14F-4D97-AF65-F5344CB8AC3E}">
        <p14:creationId xmlns:p14="http://schemas.microsoft.com/office/powerpoint/2010/main" val="4275681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2FB6C-28C6-4819-8437-B2404E5A4607}"/>
              </a:ext>
            </a:extLst>
          </p:cNvPr>
          <p:cNvSpPr>
            <a:spLocks noGrp="1"/>
          </p:cNvSpPr>
          <p:nvPr>
            <p:ph type="ctrTitle"/>
          </p:nvPr>
        </p:nvSpPr>
        <p:spPr>
          <a:xfrm>
            <a:off x="406639" y="1358691"/>
            <a:ext cx="6858000" cy="1106424"/>
          </a:xfrm>
        </p:spPr>
        <p:txBody>
          <a:bodyPr/>
          <a:lstStyle/>
          <a:p>
            <a:r>
              <a:rPr lang="en-US" dirty="0"/>
              <a:t>THANK YOU!</a:t>
            </a:r>
          </a:p>
        </p:txBody>
      </p:sp>
    </p:spTree>
    <p:custDataLst>
      <p:tags r:id="rId1"/>
    </p:custDataLst>
    <p:extLst>
      <p:ext uri="{BB962C8B-B14F-4D97-AF65-F5344CB8AC3E}">
        <p14:creationId xmlns:p14="http://schemas.microsoft.com/office/powerpoint/2010/main" val="2519882735"/>
      </p:ext>
    </p:extLst>
  </p:cSld>
  <p:clrMapOvr>
    <a:masterClrMapping/>
  </p:clrMapOvr>
  <mc:AlternateContent xmlns:mc="http://schemas.openxmlformats.org/markup-compatibility/2006" xmlns:p14="http://schemas.microsoft.com/office/powerpoint/2010/main">
    <mc:Choice Requires="p14">
      <p:transition p14:dur="0" advClick="0" advTm="20000"/>
    </mc:Choice>
    <mc:Fallback xmlns="">
      <p:transition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2648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EC2 Server</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3" name="TextBox 2">
            <a:extLst>
              <a:ext uri="{FF2B5EF4-FFF2-40B4-BE49-F238E27FC236}">
                <a16:creationId xmlns:a16="http://schemas.microsoft.com/office/drawing/2014/main" id="{19CB715C-F614-40FB-8070-E89C67F95FE3}"/>
              </a:ext>
            </a:extLst>
          </p:cNvPr>
          <p:cNvSpPr txBox="1"/>
          <p:nvPr/>
        </p:nvSpPr>
        <p:spPr bwMode="gray">
          <a:xfrm>
            <a:off x="376518" y="927847"/>
            <a:ext cx="8612841" cy="442035"/>
          </a:xfrm>
          <a:prstGeom prst="rect">
            <a:avLst/>
          </a:prstGeom>
          <a:noFill/>
        </p:spPr>
        <p:txBody>
          <a:bodyPr wrap="square" lIns="36000" tIns="36000" rIns="36000" bIns="36000" rtlCol="0">
            <a:spAutoFit/>
          </a:bodyPr>
          <a:lstStyle/>
          <a:p>
            <a:pPr marL="171450" indent="-171450">
              <a:buFont typeface="Arial" panose="020B0604020202020204" pitchFamily="34" charset="0"/>
              <a:buChar char="•"/>
            </a:pPr>
            <a:r>
              <a:rPr lang="en-US" sz="1200" dirty="0">
                <a:solidFill>
                  <a:schemeClr val="tx1"/>
                </a:solidFill>
              </a:rPr>
              <a:t>A T2-Micro SSH Via Putty – set up to collect Data</a:t>
            </a:r>
          </a:p>
          <a:p>
            <a:pPr marL="171450" indent="-171450">
              <a:buFont typeface="Arial" panose="020B0604020202020204" pitchFamily="34" charset="0"/>
              <a:buChar char="•"/>
            </a:pPr>
            <a:endParaRPr lang="en-US" sz="1200" dirty="0">
              <a:solidFill>
                <a:schemeClr val="tx1"/>
              </a:solidFill>
            </a:endParaRPr>
          </a:p>
        </p:txBody>
      </p:sp>
      <p:pic>
        <p:nvPicPr>
          <p:cNvPr id="4" name="Picture 3">
            <a:extLst>
              <a:ext uri="{FF2B5EF4-FFF2-40B4-BE49-F238E27FC236}">
                <a16:creationId xmlns:a16="http://schemas.microsoft.com/office/drawing/2014/main" id="{E697AC3E-860F-4BEE-A250-C1390E058713}"/>
              </a:ext>
            </a:extLst>
          </p:cNvPr>
          <p:cNvPicPr>
            <a:picLocks noChangeAspect="1"/>
          </p:cNvPicPr>
          <p:nvPr/>
        </p:nvPicPr>
        <p:blipFill>
          <a:blip r:embed="rId4"/>
          <a:stretch>
            <a:fillRect/>
          </a:stretch>
        </p:blipFill>
        <p:spPr>
          <a:xfrm>
            <a:off x="605958" y="1322549"/>
            <a:ext cx="2675124" cy="2251079"/>
          </a:xfrm>
          <a:prstGeom prst="rect">
            <a:avLst/>
          </a:prstGeom>
        </p:spPr>
      </p:pic>
      <p:sp>
        <p:nvSpPr>
          <p:cNvPr id="5" name="TextBox 4">
            <a:extLst>
              <a:ext uri="{FF2B5EF4-FFF2-40B4-BE49-F238E27FC236}">
                <a16:creationId xmlns:a16="http://schemas.microsoft.com/office/drawing/2014/main" id="{612DDEC6-0824-4590-BC09-130C92625B42}"/>
              </a:ext>
            </a:extLst>
          </p:cNvPr>
          <p:cNvSpPr txBox="1"/>
          <p:nvPr/>
        </p:nvSpPr>
        <p:spPr bwMode="gray">
          <a:xfrm>
            <a:off x="403412" y="3758453"/>
            <a:ext cx="3899647" cy="811367"/>
          </a:xfrm>
          <a:prstGeom prst="rect">
            <a:avLst/>
          </a:prstGeom>
          <a:noFill/>
        </p:spPr>
        <p:txBody>
          <a:bodyPr wrap="square" lIns="36000" tIns="36000" rIns="36000" bIns="36000" rtlCol="0">
            <a:spAutoFit/>
          </a:bodyPr>
          <a:lstStyle/>
          <a:p>
            <a:pPr marL="171450" indent="-171450">
              <a:buFont typeface="Arial" panose="020B0604020202020204" pitchFamily="34" charset="0"/>
              <a:buChar char="•"/>
            </a:pPr>
            <a:r>
              <a:rPr lang="en-US" sz="1200" dirty="0">
                <a:solidFill>
                  <a:schemeClr val="tx1"/>
                </a:solidFill>
              </a:rPr>
              <a:t>Set up </a:t>
            </a:r>
            <a:r>
              <a:rPr lang="en-US" sz="1200" dirty="0" err="1">
                <a:solidFill>
                  <a:schemeClr val="tx1"/>
                </a:solidFill>
              </a:rPr>
              <a:t>aws</a:t>
            </a:r>
            <a:r>
              <a:rPr lang="en-US" sz="1200" dirty="0">
                <a:solidFill>
                  <a:schemeClr val="tx1"/>
                </a:solidFill>
              </a:rPr>
              <a:t> config, installed kinesis client, </a:t>
            </a:r>
            <a:r>
              <a:rPr lang="en-US" sz="1200" dirty="0"/>
              <a:t>pip installed Kaggle API</a:t>
            </a:r>
          </a:p>
          <a:p>
            <a:pPr marL="171450" indent="-171450">
              <a:buFont typeface="Arial" panose="020B0604020202020204" pitchFamily="34" charset="0"/>
              <a:buChar char="•"/>
            </a:pPr>
            <a:r>
              <a:rPr lang="en-US" sz="1200" dirty="0">
                <a:solidFill>
                  <a:schemeClr val="tx1"/>
                </a:solidFill>
              </a:rPr>
              <a:t>Ran Kaggle datasets function</a:t>
            </a:r>
            <a:endParaRPr lang="en-US" sz="1200" dirty="0"/>
          </a:p>
          <a:p>
            <a:pPr marL="171450" indent="-171450">
              <a:buFont typeface="Arial" panose="020B0604020202020204" pitchFamily="34" charset="0"/>
              <a:buChar char="•"/>
            </a:pPr>
            <a:r>
              <a:rPr lang="en-US" sz="1200" dirty="0">
                <a:solidFill>
                  <a:schemeClr val="tx1"/>
                </a:solidFill>
              </a:rPr>
              <a:t>Started kinesis stream – reading in csv file line-by-line</a:t>
            </a:r>
          </a:p>
        </p:txBody>
      </p:sp>
      <p:pic>
        <p:nvPicPr>
          <p:cNvPr id="6" name="Picture 5">
            <a:extLst>
              <a:ext uri="{FF2B5EF4-FFF2-40B4-BE49-F238E27FC236}">
                <a16:creationId xmlns:a16="http://schemas.microsoft.com/office/drawing/2014/main" id="{5A9B62A5-8C1E-429A-9643-F9000A11F942}"/>
              </a:ext>
            </a:extLst>
          </p:cNvPr>
          <p:cNvPicPr>
            <a:picLocks noChangeAspect="1"/>
          </p:cNvPicPr>
          <p:nvPr/>
        </p:nvPicPr>
        <p:blipFill>
          <a:blip r:embed="rId5"/>
          <a:stretch>
            <a:fillRect/>
          </a:stretch>
        </p:blipFill>
        <p:spPr>
          <a:xfrm>
            <a:off x="4673392" y="2823883"/>
            <a:ext cx="4403374" cy="1872932"/>
          </a:xfrm>
          <a:prstGeom prst="rect">
            <a:avLst/>
          </a:prstGeom>
        </p:spPr>
      </p:pic>
      <p:pic>
        <p:nvPicPr>
          <p:cNvPr id="8" name="Picture 7">
            <a:extLst>
              <a:ext uri="{FF2B5EF4-FFF2-40B4-BE49-F238E27FC236}">
                <a16:creationId xmlns:a16="http://schemas.microsoft.com/office/drawing/2014/main" id="{675C9000-CE5E-4B1D-B138-BC4C5D58D8E2}"/>
              </a:ext>
            </a:extLst>
          </p:cNvPr>
          <p:cNvPicPr>
            <a:picLocks noChangeAspect="1"/>
          </p:cNvPicPr>
          <p:nvPr/>
        </p:nvPicPr>
        <p:blipFill>
          <a:blip r:embed="rId6"/>
          <a:stretch>
            <a:fillRect/>
          </a:stretch>
        </p:blipFill>
        <p:spPr>
          <a:xfrm>
            <a:off x="4545106" y="1008528"/>
            <a:ext cx="4363570" cy="1705579"/>
          </a:xfrm>
          <a:prstGeom prst="rect">
            <a:avLst/>
          </a:prstGeom>
        </p:spPr>
      </p:pic>
    </p:spTree>
    <p:extLst>
      <p:ext uri="{BB962C8B-B14F-4D97-AF65-F5344CB8AC3E}">
        <p14:creationId xmlns:p14="http://schemas.microsoft.com/office/powerpoint/2010/main" val="159406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2648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Kinesis Stream and Kinesis Firehose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pic>
        <p:nvPicPr>
          <p:cNvPr id="2" name="Picture 1">
            <a:extLst>
              <a:ext uri="{FF2B5EF4-FFF2-40B4-BE49-F238E27FC236}">
                <a16:creationId xmlns:a16="http://schemas.microsoft.com/office/drawing/2014/main" id="{A9C7B679-E6F7-41DD-A6B3-23407D1E2104}"/>
              </a:ext>
            </a:extLst>
          </p:cNvPr>
          <p:cNvPicPr>
            <a:picLocks noChangeAspect="1"/>
          </p:cNvPicPr>
          <p:nvPr/>
        </p:nvPicPr>
        <p:blipFill>
          <a:blip r:embed="rId4"/>
          <a:stretch>
            <a:fillRect/>
          </a:stretch>
        </p:blipFill>
        <p:spPr>
          <a:xfrm>
            <a:off x="383242" y="1781734"/>
            <a:ext cx="3866030" cy="2823884"/>
          </a:xfrm>
          <a:prstGeom prst="rect">
            <a:avLst/>
          </a:prstGeom>
        </p:spPr>
      </p:pic>
      <p:sp>
        <p:nvSpPr>
          <p:cNvPr id="10" name="Content Placeholder 9">
            <a:extLst>
              <a:ext uri="{FF2B5EF4-FFF2-40B4-BE49-F238E27FC236}">
                <a16:creationId xmlns:a16="http://schemas.microsoft.com/office/drawing/2014/main" id="{652171F4-89B0-4EF7-8481-B7FC773FDD18}"/>
              </a:ext>
            </a:extLst>
          </p:cNvPr>
          <p:cNvSpPr>
            <a:spLocks noGrp="1"/>
          </p:cNvSpPr>
          <p:nvPr>
            <p:ph sz="half" idx="1"/>
          </p:nvPr>
        </p:nvSpPr>
        <p:spPr>
          <a:xfrm>
            <a:off x="242047" y="1032063"/>
            <a:ext cx="4038600" cy="3394472"/>
          </a:xfrm>
        </p:spPr>
        <p:txBody>
          <a:bodyPr/>
          <a:lstStyle/>
          <a:p>
            <a:r>
              <a:rPr lang="en-US" dirty="0"/>
              <a:t>Kinesis Stream – ingest “live” data</a:t>
            </a:r>
          </a:p>
        </p:txBody>
      </p:sp>
      <p:sp>
        <p:nvSpPr>
          <p:cNvPr id="11" name="Content Placeholder 10">
            <a:extLst>
              <a:ext uri="{FF2B5EF4-FFF2-40B4-BE49-F238E27FC236}">
                <a16:creationId xmlns:a16="http://schemas.microsoft.com/office/drawing/2014/main" id="{991D6F0A-D3FB-4765-8010-E3CCF19EC8F1}"/>
              </a:ext>
            </a:extLst>
          </p:cNvPr>
          <p:cNvSpPr>
            <a:spLocks noGrp="1"/>
          </p:cNvSpPr>
          <p:nvPr>
            <p:ph sz="half" idx="2"/>
          </p:nvPr>
        </p:nvSpPr>
        <p:spPr>
          <a:xfrm>
            <a:off x="4648200" y="1065680"/>
            <a:ext cx="4038600" cy="3394472"/>
          </a:xfrm>
        </p:spPr>
        <p:txBody>
          <a:bodyPr/>
          <a:lstStyle/>
          <a:p>
            <a:r>
              <a:rPr lang="en-US" dirty="0"/>
              <a:t>Kinesis Firehose – Send streaming data to S3</a:t>
            </a:r>
          </a:p>
        </p:txBody>
      </p:sp>
      <p:pic>
        <p:nvPicPr>
          <p:cNvPr id="12" name="Picture 11">
            <a:extLst>
              <a:ext uri="{FF2B5EF4-FFF2-40B4-BE49-F238E27FC236}">
                <a16:creationId xmlns:a16="http://schemas.microsoft.com/office/drawing/2014/main" id="{74B3DA2C-AFDC-42F6-8F6D-DA1BFC525313}"/>
              </a:ext>
            </a:extLst>
          </p:cNvPr>
          <p:cNvPicPr>
            <a:picLocks noChangeAspect="1"/>
          </p:cNvPicPr>
          <p:nvPr/>
        </p:nvPicPr>
        <p:blipFill>
          <a:blip r:embed="rId5"/>
          <a:stretch>
            <a:fillRect/>
          </a:stretch>
        </p:blipFill>
        <p:spPr>
          <a:xfrm>
            <a:off x="4632512" y="1775011"/>
            <a:ext cx="4043448" cy="2823883"/>
          </a:xfrm>
          <a:prstGeom prst="rect">
            <a:avLst/>
          </a:prstGeom>
        </p:spPr>
      </p:pic>
    </p:spTree>
    <p:extLst>
      <p:ext uri="{BB962C8B-B14F-4D97-AF65-F5344CB8AC3E}">
        <p14:creationId xmlns:p14="http://schemas.microsoft.com/office/powerpoint/2010/main" val="601239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2648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S3 – Data Lake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10" name="Content Placeholder 9">
            <a:extLst>
              <a:ext uri="{FF2B5EF4-FFF2-40B4-BE49-F238E27FC236}">
                <a16:creationId xmlns:a16="http://schemas.microsoft.com/office/drawing/2014/main" id="{652171F4-89B0-4EF7-8481-B7FC773FDD18}"/>
              </a:ext>
            </a:extLst>
          </p:cNvPr>
          <p:cNvSpPr>
            <a:spLocks noGrp="1"/>
          </p:cNvSpPr>
          <p:nvPr>
            <p:ph sz="half" idx="1"/>
          </p:nvPr>
        </p:nvSpPr>
        <p:spPr>
          <a:xfrm>
            <a:off x="242047" y="1032063"/>
            <a:ext cx="4038600" cy="763119"/>
          </a:xfrm>
        </p:spPr>
        <p:txBody>
          <a:bodyPr/>
          <a:lstStyle/>
          <a:p>
            <a:r>
              <a:rPr lang="en-US" dirty="0"/>
              <a:t>Bucket for Stream and Glue Conversion</a:t>
            </a:r>
          </a:p>
          <a:p>
            <a:endParaRPr lang="en-US" dirty="0"/>
          </a:p>
        </p:txBody>
      </p:sp>
      <p:sp>
        <p:nvSpPr>
          <p:cNvPr id="11" name="Content Placeholder 10">
            <a:extLst>
              <a:ext uri="{FF2B5EF4-FFF2-40B4-BE49-F238E27FC236}">
                <a16:creationId xmlns:a16="http://schemas.microsoft.com/office/drawing/2014/main" id="{991D6F0A-D3FB-4765-8010-E3CCF19EC8F1}"/>
              </a:ext>
            </a:extLst>
          </p:cNvPr>
          <p:cNvSpPr>
            <a:spLocks noGrp="1"/>
          </p:cNvSpPr>
          <p:nvPr>
            <p:ph sz="half" idx="2"/>
          </p:nvPr>
        </p:nvSpPr>
        <p:spPr>
          <a:xfrm>
            <a:off x="4648200" y="1065680"/>
            <a:ext cx="4038600" cy="474008"/>
          </a:xfrm>
        </p:spPr>
        <p:txBody>
          <a:bodyPr/>
          <a:lstStyle/>
          <a:p>
            <a:r>
              <a:rPr lang="en-US" dirty="0" err="1"/>
              <a:t>SageMaker</a:t>
            </a:r>
            <a:r>
              <a:rPr lang="en-US" dirty="0"/>
              <a:t> Model Buckets</a:t>
            </a:r>
          </a:p>
        </p:txBody>
      </p:sp>
      <p:pic>
        <p:nvPicPr>
          <p:cNvPr id="3" name="Picture 2">
            <a:extLst>
              <a:ext uri="{FF2B5EF4-FFF2-40B4-BE49-F238E27FC236}">
                <a16:creationId xmlns:a16="http://schemas.microsoft.com/office/drawing/2014/main" id="{6F367EF7-50E9-4878-95D3-FF5BABD20A43}"/>
              </a:ext>
            </a:extLst>
          </p:cNvPr>
          <p:cNvPicPr>
            <a:picLocks noChangeAspect="1"/>
          </p:cNvPicPr>
          <p:nvPr/>
        </p:nvPicPr>
        <p:blipFill>
          <a:blip r:embed="rId4"/>
          <a:stretch>
            <a:fillRect/>
          </a:stretch>
        </p:blipFill>
        <p:spPr>
          <a:xfrm>
            <a:off x="271182" y="1929652"/>
            <a:ext cx="3985167" cy="2139763"/>
          </a:xfrm>
          <a:prstGeom prst="rect">
            <a:avLst/>
          </a:prstGeom>
        </p:spPr>
      </p:pic>
      <p:pic>
        <p:nvPicPr>
          <p:cNvPr id="4" name="Picture 3">
            <a:extLst>
              <a:ext uri="{FF2B5EF4-FFF2-40B4-BE49-F238E27FC236}">
                <a16:creationId xmlns:a16="http://schemas.microsoft.com/office/drawing/2014/main" id="{3BDA7AD3-289B-4885-8955-8FE78A67B016}"/>
              </a:ext>
            </a:extLst>
          </p:cNvPr>
          <p:cNvPicPr>
            <a:picLocks noChangeAspect="1"/>
          </p:cNvPicPr>
          <p:nvPr/>
        </p:nvPicPr>
        <p:blipFill>
          <a:blip r:embed="rId5"/>
          <a:stretch>
            <a:fillRect/>
          </a:stretch>
        </p:blipFill>
        <p:spPr>
          <a:xfrm>
            <a:off x="4617915" y="1936376"/>
            <a:ext cx="4236973" cy="2084295"/>
          </a:xfrm>
          <a:prstGeom prst="rect">
            <a:avLst/>
          </a:prstGeom>
        </p:spPr>
      </p:pic>
    </p:spTree>
    <p:extLst>
      <p:ext uri="{BB962C8B-B14F-4D97-AF65-F5344CB8AC3E}">
        <p14:creationId xmlns:p14="http://schemas.microsoft.com/office/powerpoint/2010/main" val="56654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a:t>Glue – Json to csv transformation</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6" name="Content Placeholder 5">
            <a:extLst>
              <a:ext uri="{FF2B5EF4-FFF2-40B4-BE49-F238E27FC236}">
                <a16:creationId xmlns:a16="http://schemas.microsoft.com/office/drawing/2014/main" id="{B4E067E7-0E31-4827-9140-090495C6433A}"/>
              </a:ext>
            </a:extLst>
          </p:cNvPr>
          <p:cNvSpPr>
            <a:spLocks noGrp="1"/>
          </p:cNvSpPr>
          <p:nvPr>
            <p:ph sz="half" idx="1"/>
          </p:nvPr>
        </p:nvSpPr>
        <p:spPr>
          <a:xfrm>
            <a:off x="457200" y="1200151"/>
            <a:ext cx="8545606" cy="346261"/>
          </a:xfrm>
        </p:spPr>
        <p:txBody>
          <a:bodyPr>
            <a:normAutofit fontScale="47500" lnSpcReduction="20000"/>
          </a:bodyPr>
          <a:lstStyle/>
          <a:p>
            <a:r>
              <a:rPr lang="en-US" dirty="0"/>
              <a:t>Glue Job created to transform json object firehose delivery to csv to help get the data to its original state from Kaggle – also pandas </a:t>
            </a:r>
            <a:r>
              <a:rPr lang="en-US" dirty="0" err="1"/>
              <a:t>dataframes</a:t>
            </a:r>
            <a:r>
              <a:rPr lang="en-US" dirty="0"/>
              <a:t> are easier to work with csv files</a:t>
            </a:r>
          </a:p>
        </p:txBody>
      </p:sp>
      <p:pic>
        <p:nvPicPr>
          <p:cNvPr id="8" name="Picture 7">
            <a:extLst>
              <a:ext uri="{FF2B5EF4-FFF2-40B4-BE49-F238E27FC236}">
                <a16:creationId xmlns:a16="http://schemas.microsoft.com/office/drawing/2014/main" id="{81C0C54F-A8BD-4157-A69D-C4015063B876}"/>
              </a:ext>
            </a:extLst>
          </p:cNvPr>
          <p:cNvPicPr>
            <a:picLocks noChangeAspect="1"/>
          </p:cNvPicPr>
          <p:nvPr/>
        </p:nvPicPr>
        <p:blipFill>
          <a:blip r:embed="rId4"/>
          <a:stretch>
            <a:fillRect/>
          </a:stretch>
        </p:blipFill>
        <p:spPr>
          <a:xfrm>
            <a:off x="154640" y="1653988"/>
            <a:ext cx="8760759" cy="2934195"/>
          </a:xfrm>
          <a:prstGeom prst="rect">
            <a:avLst/>
          </a:prstGeom>
        </p:spPr>
      </p:pic>
    </p:spTree>
    <p:extLst>
      <p:ext uri="{BB962C8B-B14F-4D97-AF65-F5344CB8AC3E}">
        <p14:creationId xmlns:p14="http://schemas.microsoft.com/office/powerpoint/2010/main" val="3966239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err="1"/>
              <a:t>SageMaker</a:t>
            </a:r>
            <a:r>
              <a:rPr lang="en-US" dirty="0"/>
              <a:t> Notebook</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6" name="Content Placeholder 5">
            <a:extLst>
              <a:ext uri="{FF2B5EF4-FFF2-40B4-BE49-F238E27FC236}">
                <a16:creationId xmlns:a16="http://schemas.microsoft.com/office/drawing/2014/main" id="{B4E067E7-0E31-4827-9140-090495C6433A}"/>
              </a:ext>
            </a:extLst>
          </p:cNvPr>
          <p:cNvSpPr>
            <a:spLocks noGrp="1"/>
          </p:cNvSpPr>
          <p:nvPr>
            <p:ph sz="half" idx="1"/>
          </p:nvPr>
        </p:nvSpPr>
        <p:spPr>
          <a:xfrm>
            <a:off x="457200" y="1200151"/>
            <a:ext cx="8545606" cy="346261"/>
          </a:xfrm>
        </p:spPr>
        <p:txBody>
          <a:bodyPr>
            <a:normAutofit fontScale="92500" lnSpcReduction="20000"/>
          </a:bodyPr>
          <a:lstStyle/>
          <a:p>
            <a:r>
              <a:rPr lang="en-US" dirty="0"/>
              <a:t>Hosted a m5.4xlarge notebook instance and pre-setup linkage to git repo </a:t>
            </a:r>
          </a:p>
        </p:txBody>
      </p:sp>
      <p:pic>
        <p:nvPicPr>
          <p:cNvPr id="2" name="Picture 1">
            <a:extLst>
              <a:ext uri="{FF2B5EF4-FFF2-40B4-BE49-F238E27FC236}">
                <a16:creationId xmlns:a16="http://schemas.microsoft.com/office/drawing/2014/main" id="{3262E66E-1153-4121-BC89-1C0EDBBC8A4A}"/>
              </a:ext>
            </a:extLst>
          </p:cNvPr>
          <p:cNvPicPr>
            <a:picLocks noChangeAspect="1"/>
          </p:cNvPicPr>
          <p:nvPr/>
        </p:nvPicPr>
        <p:blipFill>
          <a:blip r:embed="rId4"/>
          <a:stretch>
            <a:fillRect/>
          </a:stretch>
        </p:blipFill>
        <p:spPr>
          <a:xfrm>
            <a:off x="450476" y="1550375"/>
            <a:ext cx="7651377" cy="1428149"/>
          </a:xfrm>
          <a:prstGeom prst="rect">
            <a:avLst/>
          </a:prstGeom>
        </p:spPr>
      </p:pic>
      <p:pic>
        <p:nvPicPr>
          <p:cNvPr id="3" name="Picture 2">
            <a:extLst>
              <a:ext uri="{FF2B5EF4-FFF2-40B4-BE49-F238E27FC236}">
                <a16:creationId xmlns:a16="http://schemas.microsoft.com/office/drawing/2014/main" id="{DF5B3468-51C7-4529-AD5F-0BB9405E8608}"/>
              </a:ext>
            </a:extLst>
          </p:cNvPr>
          <p:cNvPicPr>
            <a:picLocks noChangeAspect="1"/>
          </p:cNvPicPr>
          <p:nvPr/>
        </p:nvPicPr>
        <p:blipFill>
          <a:blip r:embed="rId5"/>
          <a:stretch>
            <a:fillRect/>
          </a:stretch>
        </p:blipFill>
        <p:spPr>
          <a:xfrm>
            <a:off x="437027" y="3159669"/>
            <a:ext cx="7705167" cy="1480295"/>
          </a:xfrm>
          <a:prstGeom prst="rect">
            <a:avLst/>
          </a:prstGeom>
        </p:spPr>
      </p:pic>
    </p:spTree>
    <p:extLst>
      <p:ext uri="{BB962C8B-B14F-4D97-AF65-F5344CB8AC3E}">
        <p14:creationId xmlns:p14="http://schemas.microsoft.com/office/powerpoint/2010/main" val="2117193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6C88C0C-A6C6-4D2D-A1A3-DE3B86348FC9}"/>
              </a:ext>
            </a:extLst>
          </p:cNvPr>
          <p:cNvSpPr txBox="1">
            <a:spLocks/>
          </p:cNvSpPr>
          <p:nvPr/>
        </p:nvSpPr>
        <p:spPr>
          <a:xfrm>
            <a:off x="246658" y="130003"/>
            <a:ext cx="8246667" cy="537698"/>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2400" b="0" kern="1200" baseline="0">
                <a:solidFill>
                  <a:schemeClr val="accent1"/>
                </a:solidFill>
                <a:latin typeface="Arial"/>
                <a:ea typeface="+mj-ea"/>
                <a:cs typeface="Arial"/>
              </a:defRPr>
            </a:lvl1pPr>
          </a:lstStyle>
          <a:p>
            <a:r>
              <a:rPr lang="en-US" dirty="0" err="1"/>
              <a:t>SageMaker</a:t>
            </a:r>
            <a:r>
              <a:rPr lang="en-US" dirty="0"/>
              <a:t> </a:t>
            </a:r>
            <a:r>
              <a:rPr lang="en-US" dirty="0" err="1"/>
              <a:t>Jupyter</a:t>
            </a:r>
            <a:r>
              <a:rPr lang="en-US" dirty="0"/>
              <a:t> Notebook – Exp. Analysis and Pre.</a:t>
            </a:r>
          </a:p>
        </p:txBody>
      </p:sp>
      <p:pic>
        <p:nvPicPr>
          <p:cNvPr id="24" name="Picture 23">
            <a:extLst>
              <a:ext uri="{FF2B5EF4-FFF2-40B4-BE49-F238E27FC236}">
                <a16:creationId xmlns:a16="http://schemas.microsoft.com/office/drawing/2014/main" id="{212E0EC2-E483-429C-8DCA-B735A38B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030" y="353460"/>
            <a:ext cx="672132" cy="403279"/>
          </a:xfrm>
          <a:prstGeom prst="rect">
            <a:avLst/>
          </a:prstGeom>
        </p:spPr>
      </p:pic>
      <p:sp>
        <p:nvSpPr>
          <p:cNvPr id="6" name="Content Placeholder 5">
            <a:extLst>
              <a:ext uri="{FF2B5EF4-FFF2-40B4-BE49-F238E27FC236}">
                <a16:creationId xmlns:a16="http://schemas.microsoft.com/office/drawing/2014/main" id="{B4E067E7-0E31-4827-9140-090495C6433A}"/>
              </a:ext>
            </a:extLst>
          </p:cNvPr>
          <p:cNvSpPr>
            <a:spLocks noGrp="1"/>
          </p:cNvSpPr>
          <p:nvPr>
            <p:ph sz="half" idx="1"/>
          </p:nvPr>
        </p:nvSpPr>
        <p:spPr>
          <a:xfrm>
            <a:off x="457200" y="1200151"/>
            <a:ext cx="8545606" cy="346261"/>
          </a:xfrm>
        </p:spPr>
        <p:txBody>
          <a:bodyPr>
            <a:normAutofit fontScale="47500" lnSpcReduction="20000"/>
          </a:bodyPr>
          <a:lstStyle/>
          <a:p>
            <a:pPr marL="0" indent="0">
              <a:buNone/>
            </a:pPr>
            <a:r>
              <a:rPr lang="en-US" dirty="0"/>
              <a:t>The Explanatory Analysis and Preprocessing Notebook was used for data exploration and transformation: here is what was done and found:</a:t>
            </a:r>
          </a:p>
        </p:txBody>
      </p:sp>
      <p:pic>
        <p:nvPicPr>
          <p:cNvPr id="5" name="Picture 4">
            <a:extLst>
              <a:ext uri="{FF2B5EF4-FFF2-40B4-BE49-F238E27FC236}">
                <a16:creationId xmlns:a16="http://schemas.microsoft.com/office/drawing/2014/main" id="{E39C5409-8C43-4776-8D1A-7EEE3FBC2B85}"/>
              </a:ext>
            </a:extLst>
          </p:cNvPr>
          <p:cNvPicPr>
            <a:picLocks noChangeAspect="1"/>
          </p:cNvPicPr>
          <p:nvPr/>
        </p:nvPicPr>
        <p:blipFill>
          <a:blip r:embed="rId4"/>
          <a:stretch>
            <a:fillRect/>
          </a:stretch>
        </p:blipFill>
        <p:spPr>
          <a:xfrm>
            <a:off x="566458" y="1929654"/>
            <a:ext cx="3232336" cy="1230406"/>
          </a:xfrm>
          <a:prstGeom prst="rect">
            <a:avLst/>
          </a:prstGeom>
        </p:spPr>
      </p:pic>
      <p:sp>
        <p:nvSpPr>
          <p:cNvPr id="8" name="TextBox 7">
            <a:extLst>
              <a:ext uri="{FF2B5EF4-FFF2-40B4-BE49-F238E27FC236}">
                <a16:creationId xmlns:a16="http://schemas.microsoft.com/office/drawing/2014/main" id="{15E639FD-7435-49F1-991F-4DD72F8A6379}"/>
              </a:ext>
            </a:extLst>
          </p:cNvPr>
          <p:cNvSpPr txBox="1"/>
          <p:nvPr/>
        </p:nvSpPr>
        <p:spPr>
          <a:xfrm>
            <a:off x="504265" y="1701053"/>
            <a:ext cx="3287806" cy="276999"/>
          </a:xfrm>
          <a:prstGeom prst="rect">
            <a:avLst/>
          </a:prstGeom>
          <a:noFill/>
        </p:spPr>
        <p:txBody>
          <a:bodyPr wrap="square" rtlCol="0">
            <a:spAutoFit/>
          </a:bodyPr>
          <a:lstStyle/>
          <a:p>
            <a:r>
              <a:rPr lang="en-US" sz="1200" dirty="0"/>
              <a:t>Read in all data and merged into one file</a:t>
            </a:r>
          </a:p>
        </p:txBody>
      </p:sp>
      <p:sp>
        <p:nvSpPr>
          <p:cNvPr id="11" name="TextBox 10">
            <a:extLst>
              <a:ext uri="{FF2B5EF4-FFF2-40B4-BE49-F238E27FC236}">
                <a16:creationId xmlns:a16="http://schemas.microsoft.com/office/drawing/2014/main" id="{8F6B2903-4BCE-4E08-87FC-1BFD69D59279}"/>
              </a:ext>
            </a:extLst>
          </p:cNvPr>
          <p:cNvSpPr txBox="1"/>
          <p:nvPr/>
        </p:nvSpPr>
        <p:spPr>
          <a:xfrm>
            <a:off x="3913095" y="1862418"/>
            <a:ext cx="5136776" cy="2492990"/>
          </a:xfrm>
          <a:prstGeom prst="rect">
            <a:avLst/>
          </a:prstGeom>
          <a:noFill/>
        </p:spPr>
        <p:txBody>
          <a:bodyPr wrap="square" rtlCol="0">
            <a:spAutoFit/>
          </a:bodyPr>
          <a:lstStyle/>
          <a:p>
            <a:r>
              <a:rPr lang="en-US" sz="1200" b="1" dirty="0"/>
              <a:t>Data Variables – 6.36MM transactions and 11 original features</a:t>
            </a:r>
          </a:p>
          <a:p>
            <a:pPr marL="285750" indent="-285750">
              <a:buFont typeface="Arial" panose="020B0604020202020204" pitchFamily="34" charset="0"/>
              <a:buChar char="•"/>
            </a:pPr>
            <a:r>
              <a:rPr lang="en-US" sz="1200" dirty="0"/>
              <a:t>Step – considered 1 unit of time (hour) of a day</a:t>
            </a:r>
          </a:p>
          <a:p>
            <a:pPr marL="285750" indent="-285750">
              <a:buFont typeface="Arial" panose="020B0604020202020204" pitchFamily="34" charset="0"/>
              <a:buChar char="•"/>
            </a:pPr>
            <a:r>
              <a:rPr lang="en-US" sz="1200" dirty="0"/>
              <a:t>Type – categorical type of transaction (for example Transfer)</a:t>
            </a:r>
          </a:p>
          <a:p>
            <a:pPr marL="285750" indent="-285750">
              <a:buFont typeface="Arial" panose="020B0604020202020204" pitchFamily="34" charset="0"/>
              <a:buChar char="•"/>
            </a:pPr>
            <a:r>
              <a:rPr lang="en-US" sz="1200" dirty="0"/>
              <a:t>Amount – total of transaction</a:t>
            </a:r>
          </a:p>
          <a:p>
            <a:pPr marL="285750" indent="-285750">
              <a:buFont typeface="Arial" panose="020B0604020202020204" pitchFamily="34" charset="0"/>
              <a:buChar char="•"/>
            </a:pPr>
            <a:r>
              <a:rPr lang="en-US" sz="1200" dirty="0" err="1"/>
              <a:t>Nameorig</a:t>
            </a:r>
            <a:r>
              <a:rPr lang="en-US" sz="1200" dirty="0"/>
              <a:t> – originating account</a:t>
            </a:r>
          </a:p>
          <a:p>
            <a:pPr marL="285750" indent="-285750">
              <a:buFont typeface="Arial" panose="020B0604020202020204" pitchFamily="34" charset="0"/>
              <a:buChar char="•"/>
            </a:pPr>
            <a:r>
              <a:rPr lang="en-US" sz="1200" dirty="0" err="1"/>
              <a:t>Oldbalanceorig</a:t>
            </a:r>
            <a:r>
              <a:rPr lang="en-US" sz="1200" dirty="0"/>
              <a:t> – balances before transaction in origin account</a:t>
            </a:r>
          </a:p>
          <a:p>
            <a:pPr marL="285750" indent="-285750">
              <a:buFont typeface="Arial" panose="020B0604020202020204" pitchFamily="34" charset="0"/>
              <a:buChar char="•"/>
            </a:pPr>
            <a:r>
              <a:rPr lang="en-US" sz="1200" dirty="0" err="1"/>
              <a:t>Newbalanceorig</a:t>
            </a:r>
            <a:r>
              <a:rPr lang="en-US" sz="1200" dirty="0"/>
              <a:t> – new balance after transaction</a:t>
            </a:r>
          </a:p>
          <a:p>
            <a:pPr marL="285750" indent="-285750">
              <a:buFont typeface="Arial" panose="020B0604020202020204" pitchFamily="34" charset="0"/>
              <a:buChar char="•"/>
            </a:pPr>
            <a:r>
              <a:rPr lang="en-US" sz="1200" dirty="0" err="1"/>
              <a:t>Namedest</a:t>
            </a:r>
            <a:r>
              <a:rPr lang="en-US" sz="1200" dirty="0"/>
              <a:t> – destination account</a:t>
            </a:r>
          </a:p>
          <a:p>
            <a:pPr marL="285750" indent="-285750">
              <a:buFont typeface="Arial" panose="020B0604020202020204" pitchFamily="34" charset="0"/>
              <a:buChar char="•"/>
            </a:pPr>
            <a:r>
              <a:rPr lang="en-US" sz="1200" dirty="0" err="1"/>
              <a:t>Oldbalancedest</a:t>
            </a:r>
            <a:r>
              <a:rPr lang="en-US" sz="1200" dirty="0"/>
              <a:t> - balances before transaction in destination account</a:t>
            </a:r>
          </a:p>
          <a:p>
            <a:pPr marL="285750" indent="-285750">
              <a:buFont typeface="Arial" panose="020B0604020202020204" pitchFamily="34" charset="0"/>
              <a:buChar char="•"/>
            </a:pPr>
            <a:r>
              <a:rPr lang="en-US" sz="1200" dirty="0" err="1"/>
              <a:t>Newbalancedest</a:t>
            </a:r>
            <a:r>
              <a:rPr lang="en-US" sz="1200" dirty="0"/>
              <a:t> – new balance </a:t>
            </a:r>
            <a:r>
              <a:rPr lang="en-US" sz="1200" dirty="0" err="1"/>
              <a:t>desitination</a:t>
            </a:r>
            <a:r>
              <a:rPr lang="en-US" sz="1200" dirty="0"/>
              <a:t> account</a:t>
            </a:r>
          </a:p>
          <a:p>
            <a:pPr marL="285750" indent="-285750">
              <a:buFont typeface="Arial" panose="020B0604020202020204" pitchFamily="34" charset="0"/>
              <a:buChar char="•"/>
            </a:pPr>
            <a:r>
              <a:rPr lang="en-US" sz="1200" dirty="0" err="1"/>
              <a:t>Isfraud</a:t>
            </a:r>
            <a:r>
              <a:rPr lang="en-US" sz="1200" dirty="0"/>
              <a:t> – target variable fraudulently identified transactions</a:t>
            </a:r>
          </a:p>
          <a:p>
            <a:pPr marL="285750" indent="-285750">
              <a:buFont typeface="Arial" panose="020B0604020202020204" pitchFamily="34" charset="0"/>
              <a:buChar char="•"/>
            </a:pPr>
            <a:r>
              <a:rPr lang="en-US" sz="1200" dirty="0" err="1"/>
              <a:t>Isflaggedfraud</a:t>
            </a:r>
            <a:r>
              <a:rPr lang="en-US" sz="1200" dirty="0"/>
              <a:t> – business model that flags only large transactions</a:t>
            </a:r>
          </a:p>
          <a:p>
            <a:pPr marL="285750" indent="-285750">
              <a:buFont typeface="Arial" panose="020B0604020202020204" pitchFamily="34" charset="0"/>
              <a:buChar char="•"/>
            </a:pPr>
            <a:r>
              <a:rPr lang="en-US" sz="1200" dirty="0"/>
              <a:t>Partition(0,1,2) – data created by glue (will drop)</a:t>
            </a:r>
          </a:p>
        </p:txBody>
      </p:sp>
      <p:pic>
        <p:nvPicPr>
          <p:cNvPr id="12" name="Picture 11">
            <a:extLst>
              <a:ext uri="{FF2B5EF4-FFF2-40B4-BE49-F238E27FC236}">
                <a16:creationId xmlns:a16="http://schemas.microsoft.com/office/drawing/2014/main" id="{DA9FF43E-EB65-40F5-AD3B-89970CB4081F}"/>
              </a:ext>
            </a:extLst>
          </p:cNvPr>
          <p:cNvPicPr>
            <a:picLocks noChangeAspect="1"/>
          </p:cNvPicPr>
          <p:nvPr/>
        </p:nvPicPr>
        <p:blipFill>
          <a:blip r:embed="rId5"/>
          <a:stretch>
            <a:fillRect/>
          </a:stretch>
        </p:blipFill>
        <p:spPr>
          <a:xfrm>
            <a:off x="595312" y="3100935"/>
            <a:ext cx="3196759" cy="1840859"/>
          </a:xfrm>
          <a:prstGeom prst="rect">
            <a:avLst/>
          </a:prstGeom>
        </p:spPr>
      </p:pic>
    </p:spTree>
    <p:extLst>
      <p:ext uri="{BB962C8B-B14F-4D97-AF65-F5344CB8AC3E}">
        <p14:creationId xmlns:p14="http://schemas.microsoft.com/office/powerpoint/2010/main" val="586622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7134.0"/>
  <p:tag name="AS_RELEASE_DATE" val="2017.05.17"/>
  <p:tag name="AS_TITLE" val="Aspose.Slides for .NET 4.0"/>
  <p:tag name="AS_VERSION" val="17.5"/>
  <p:tag name="MEKKOFORMATS" val="&lt;MekkoFormats&gt;&lt;NumberFormat DecimalSeparator=&quot;.&quot; ThousandSeparator=&quot;,&quot; NegativeNumberFormat=&quot;1&quot; /&gt;&lt;Font&gt;&lt;Output_Font_Name Default=&quot;Arial&quot; UsePPTTheme=&quot;True&quot; /&gt;&lt;FarEast_Output_Font_Name Default=&quot;Arial&quot; UsePPTTheme=&quot;True&quot; RotateAndFlipEnabled=&quot;Fals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LAYOUT" val="ppLayoutBlank"/>
</p:tagLst>
</file>

<file path=ppt/tags/tag3.xml><?xml version="1.0" encoding="utf-8"?>
<p:tagLst xmlns:a="http://schemas.openxmlformats.org/drawingml/2006/main" xmlns:r="http://schemas.openxmlformats.org/officeDocument/2006/relationships" xmlns:p="http://schemas.openxmlformats.org/presentationml/2006/main">
  <p:tag name="LAYOUT" val="ppLayoutBlank"/>
</p:tagLst>
</file>

<file path=ppt/theme/theme1.xml><?xml version="1.0" encoding="utf-8"?>
<a:theme xmlns:a="http://schemas.openxmlformats.org/drawingml/2006/main" name="Presidio_16.9">
  <a:themeElements>
    <a:clrScheme name="Presidio_16.9">
      <a:dk1>
        <a:srgbClr val="000000"/>
      </a:dk1>
      <a:lt1>
        <a:srgbClr val="FFFFFF"/>
      </a:lt1>
      <a:dk2>
        <a:srgbClr val="008FC8"/>
      </a:dk2>
      <a:lt2>
        <a:srgbClr val="EEECE1"/>
      </a:lt2>
      <a:accent1>
        <a:srgbClr val="008FBD"/>
      </a:accent1>
      <a:accent2>
        <a:srgbClr val="9437FF"/>
      </a:accent2>
      <a:accent3>
        <a:srgbClr val="FF9200"/>
      </a:accent3>
      <a:accent4>
        <a:srgbClr val="FF2600"/>
      </a:accent4>
      <a:accent5>
        <a:srgbClr val="54575A"/>
      </a:accent5>
      <a:accent6>
        <a:srgbClr val="00F900"/>
      </a:accent6>
      <a:hlink>
        <a:srgbClr val="0000FF"/>
      </a:hlink>
      <a:folHlink>
        <a:srgbClr val="800080"/>
      </a:folHlink>
    </a:clrScheme>
    <a:fontScheme name="Presidio_16.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rgbClr val="009ED9"/>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200" dirty="0" smtClean="0">
            <a:solidFill>
              <a:srgbClr val="009ED9"/>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200" dirty="0" err="1" smtClean="0">
            <a:solidFill>
              <a:schemeClr val="tx1"/>
            </a:solidFill>
          </a:defRPr>
        </a:defPPr>
      </a:lstStyle>
    </a:txDef>
  </a:objectDefaults>
  <a:extraClrSchemeLst/>
  <a:extLst>
    <a:ext uri="{05A4C25C-085E-4340-85A3-A5531E510DB2}">
      <thm15:themeFamily xmlns:thm15="http://schemas.microsoft.com/office/thememl/2012/main" name="Presidio_16.9.potx" id="{378C5618-BCBC-4B25-AB52-4EA5471EA229}" vid="{6C49B621-9B02-4815-944B-CB2EB9257F06}"/>
    </a:ext>
  </a:extLst>
</a:theme>
</file>

<file path=ppt/theme/theme2.xml><?xml version="1.0" encoding="utf-8"?>
<a:theme xmlns:a="http://schemas.openxmlformats.org/drawingml/2006/main" name="14_Office Theme">
  <a:themeElements>
    <a:clrScheme name="Custom 1">
      <a:dk1>
        <a:srgbClr val="000000"/>
      </a:dk1>
      <a:lt1>
        <a:srgbClr val="FFFFFF"/>
      </a:lt1>
      <a:dk2>
        <a:srgbClr val="008FC8"/>
      </a:dk2>
      <a:lt2>
        <a:srgbClr val="EEECE1"/>
      </a:lt2>
      <a:accent1>
        <a:srgbClr val="008FBD"/>
      </a:accent1>
      <a:accent2>
        <a:srgbClr val="87004D"/>
      </a:accent2>
      <a:accent3>
        <a:srgbClr val="A9AD59"/>
      </a:accent3>
      <a:accent4>
        <a:srgbClr val="755433"/>
      </a:accent4>
      <a:accent5>
        <a:srgbClr val="54575A"/>
      </a:accent5>
      <a:accent6>
        <a:srgbClr val="FFC61E"/>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esidio">
  <a:themeElements>
    <a:clrScheme name="Custom 8">
      <a:dk1>
        <a:srgbClr val="000000"/>
      </a:dk1>
      <a:lt1>
        <a:srgbClr val="FFFFFF"/>
      </a:lt1>
      <a:dk2>
        <a:srgbClr val="008FC8"/>
      </a:dk2>
      <a:lt2>
        <a:srgbClr val="EEECE1"/>
      </a:lt2>
      <a:accent1>
        <a:srgbClr val="008FBD"/>
      </a:accent1>
      <a:accent2>
        <a:srgbClr val="9437FF"/>
      </a:accent2>
      <a:accent3>
        <a:srgbClr val="FF9200"/>
      </a:accent3>
      <a:accent4>
        <a:srgbClr val="FF2600"/>
      </a:accent4>
      <a:accent5>
        <a:srgbClr val="54575A"/>
      </a:accent5>
      <a:accent6>
        <a:srgbClr val="00F9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idio" id="{24878135-6602-9548-90AC-AC2875A38E95}" vid="{6A84511A-B24E-C840-BCD0-ABA74D2B27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B1C166C539E649B68EEA721ABF9A05" ma:contentTypeVersion="4" ma:contentTypeDescription="Create a new document." ma:contentTypeScope="" ma:versionID="21199941c893decb2655b7dccf7b3818">
  <xsd:schema xmlns:xsd="http://www.w3.org/2001/XMLSchema" xmlns:xs="http://www.w3.org/2001/XMLSchema" xmlns:p="http://schemas.microsoft.com/office/2006/metadata/properties" xmlns:ns2="4cddd07f-6267-40b5-8b94-fa105710cc32" xmlns:ns3="68534dc4-7285-491f-83ff-796235b64572" targetNamespace="http://schemas.microsoft.com/office/2006/metadata/properties" ma:root="true" ma:fieldsID="cf214373464e11b0154b088c43bacc88" ns2:_="" ns3:_="">
    <xsd:import namespace="4cddd07f-6267-40b5-8b94-fa105710cc32"/>
    <xsd:import namespace="68534dc4-7285-491f-83ff-796235b645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ddd07f-6267-40b5-8b94-fa105710c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534dc4-7285-491f-83ff-796235b645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D6F7DC-2543-48AD-A5DF-4C43AEA96385}">
  <ds:schemaRefs>
    <ds:schemaRef ds:uri="http://purl.org/dc/elements/1.1/"/>
    <ds:schemaRef ds:uri="http://www.w3.org/XML/1998/namespace"/>
    <ds:schemaRef ds:uri="http://schemas.microsoft.com/office/2006/documentManagement/types"/>
    <ds:schemaRef ds:uri="http://purl.org/dc/terms/"/>
    <ds:schemaRef ds:uri="4cddd07f-6267-40b5-8b94-fa105710cc32"/>
    <ds:schemaRef ds:uri="http://schemas.microsoft.com/office/infopath/2007/PartnerControls"/>
    <ds:schemaRef ds:uri="http://schemas.openxmlformats.org/package/2006/metadata/core-properties"/>
    <ds:schemaRef ds:uri="68534dc4-7285-491f-83ff-796235b6457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CBA691A-0B1E-4754-9F25-178B78C062F6}">
  <ds:schemaRefs>
    <ds:schemaRef ds:uri="http://schemas.microsoft.com/sharepoint/v3/contenttype/forms"/>
  </ds:schemaRefs>
</ds:datastoreItem>
</file>

<file path=customXml/itemProps3.xml><?xml version="1.0" encoding="utf-8"?>
<ds:datastoreItem xmlns:ds="http://schemas.openxmlformats.org/officeDocument/2006/customXml" ds:itemID="{6A5AD4A9-4A92-4687-9CFD-0B601BCA2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ddd07f-6267-40b5-8b94-fa105710cc32"/>
    <ds:schemaRef ds:uri="68534dc4-7285-491f-83ff-796235b645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10349</TotalTime>
  <Words>5713</Words>
  <Application>Microsoft Office PowerPoint</Application>
  <PresentationFormat>On-screen Show (16:9)</PresentationFormat>
  <Paragraphs>544</Paragraphs>
  <Slides>30</Slides>
  <Notes>30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-apple-system</vt:lpstr>
      <vt:lpstr>Arial</vt:lpstr>
      <vt:lpstr>Calibri</vt:lpstr>
      <vt:lpstr>Wingdings</vt:lpstr>
      <vt:lpstr>Presidio_16.9</vt:lpstr>
      <vt:lpstr>14_Office Theme</vt:lpstr>
      <vt:lpstr>Presidio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Ops Session JD Larsen</dc:title>
  <dc:creator>Fass, Robert</dc:creator>
  <cp:lastModifiedBy>Korn, Matthew</cp:lastModifiedBy>
  <cp:revision>110</cp:revision>
  <dcterms:created xsi:type="dcterms:W3CDTF">2019-09-04T14:47:03Z</dcterms:created>
  <dcterms:modified xsi:type="dcterms:W3CDTF">2021-01-14T16:26:59Z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0x010100BEB1C166C539E649B68EEA721ABF9A05</vt:lpwstr>
  </property>
  <property fmtid="{D5CDD505-2E9C-101B-9397-08002B2CF9AE}" pid="3" name="_dlc_DocIdItemGuid">
    <vt:lpwstr>d774990d-5c52-440e-87e8-ed36e942c153</vt:lpwstr>
  </property>
</Properties>
</file>